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48"/>
  </p:notesMasterIdLst>
  <p:handoutMasterIdLst>
    <p:handoutMasterId r:id="rId49"/>
  </p:handoutMasterIdLst>
  <p:sldIdLst>
    <p:sldId id="345" r:id="rId3"/>
    <p:sldId id="376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1" r:id="rId16"/>
    <p:sldId id="392" r:id="rId17"/>
    <p:sldId id="393" r:id="rId18"/>
    <p:sldId id="394" r:id="rId19"/>
    <p:sldId id="413" r:id="rId20"/>
    <p:sldId id="377" r:id="rId21"/>
    <p:sldId id="395" r:id="rId22"/>
    <p:sldId id="396" r:id="rId23"/>
    <p:sldId id="400" r:id="rId24"/>
    <p:sldId id="401" r:id="rId25"/>
    <p:sldId id="397" r:id="rId26"/>
    <p:sldId id="402" r:id="rId27"/>
    <p:sldId id="378" r:id="rId28"/>
    <p:sldId id="403" r:id="rId29"/>
    <p:sldId id="404" r:id="rId30"/>
    <p:sldId id="405" r:id="rId31"/>
    <p:sldId id="406" r:id="rId32"/>
    <p:sldId id="408" r:id="rId33"/>
    <p:sldId id="407" r:id="rId34"/>
    <p:sldId id="379" r:id="rId35"/>
    <p:sldId id="415" r:id="rId36"/>
    <p:sldId id="416" r:id="rId37"/>
    <p:sldId id="414" r:id="rId38"/>
    <p:sldId id="417" r:id="rId39"/>
    <p:sldId id="418" r:id="rId40"/>
    <p:sldId id="419" r:id="rId41"/>
    <p:sldId id="420" r:id="rId42"/>
    <p:sldId id="409" r:id="rId43"/>
    <p:sldId id="410" r:id="rId44"/>
    <p:sldId id="411" r:id="rId45"/>
    <p:sldId id="349" r:id="rId46"/>
    <p:sldId id="412" r:id="rId47"/>
  </p:sldIdLst>
  <p:sldSz cx="12192000" cy="6858000"/>
  <p:notesSz cx="6858000" cy="9144000"/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432FF"/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146" autoAdjust="0"/>
    <p:restoredTop sz="89465" autoAdjust="0"/>
  </p:normalViewPr>
  <p:slideViewPr>
    <p:cSldViewPr snapToGrid="0" showGuides="1">
      <p:cViewPr varScale="1">
        <p:scale>
          <a:sx n="97" d="100"/>
          <a:sy n="97" d="100"/>
        </p:scale>
        <p:origin x="672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tags" Target="tags/tag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commentAuthors" Target="commentAuthor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919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7476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医学检查：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、结果显示缺钙的病例有多少是真的缺钙？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、缺钙的病例有多少被检测出来了？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信息检索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58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029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295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0368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86642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740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447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26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接触机器学习常用的名词、术语等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119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566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810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59470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498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2833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812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7194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376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82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9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08568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7496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4685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707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6653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828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7045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6804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变量的不确定性越大，熵也就越大，把它搞清楚所需要的信息量也就越大。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423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先对数据集进行特征选择，然后再训练学习器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若样本与其猜中近邻在属性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上的距离小于其与猜错近邻的距离，则说明属性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对于区分样本是有益的，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否则，说明属性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起到负面作用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7003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230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06448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6958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050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8428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在训练数据上表现得好那不是真的好，模型最终是希望对未知数据进行可靠地预测，预测得准才是真的准。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69147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667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3731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020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一般将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2/3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～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4/5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的样本用于训练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853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976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3906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867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0" r:id="rId26"/>
    <p:sldLayoutId id="214748368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31.jpe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32.jpeg"/><Relationship Id="rId9" Type="http://schemas.openxmlformats.org/officeDocument/2006/relationships/image" Target="../media/image5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13" Type="http://schemas.openxmlformats.org/officeDocument/2006/relationships/image" Target="../media/image117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Relationship Id="rId1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14.png"/><Relationship Id="rId4" Type="http://schemas.openxmlformats.org/officeDocument/2006/relationships/image" Target="../media/image37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3" Type="http://schemas.openxmlformats.org/officeDocument/2006/relationships/image" Target="../media/image120.png"/><Relationship Id="rId7" Type="http://schemas.openxmlformats.org/officeDocument/2006/relationships/image" Target="../media/image84.png"/><Relationship Id="rId12" Type="http://schemas.openxmlformats.org/officeDocument/2006/relationships/image" Target="../media/image1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3.png"/><Relationship Id="rId11" Type="http://schemas.openxmlformats.org/officeDocument/2006/relationships/image" Target="../media/image110.png"/><Relationship Id="rId5" Type="http://schemas.openxmlformats.org/officeDocument/2006/relationships/image" Target="../media/image122.png"/><Relationship Id="rId10" Type="http://schemas.openxmlformats.org/officeDocument/2006/relationships/image" Target="../media/image127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0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0.png"/><Relationship Id="rId4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151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0.png"/><Relationship Id="rId3" Type="http://schemas.openxmlformats.org/officeDocument/2006/relationships/image" Target="../media/image1400.png"/><Relationship Id="rId7" Type="http://schemas.openxmlformats.org/officeDocument/2006/relationships/image" Target="../media/image14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30.png"/><Relationship Id="rId5" Type="http://schemas.openxmlformats.org/officeDocument/2006/relationships/image" Target="../media/image1420.png"/><Relationship Id="rId4" Type="http://schemas.openxmlformats.org/officeDocument/2006/relationships/image" Target="../media/image14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0.png"/><Relationship Id="rId3" Type="http://schemas.openxmlformats.org/officeDocument/2006/relationships/image" Target="../media/image1460.png"/><Relationship Id="rId7" Type="http://schemas.openxmlformats.org/officeDocument/2006/relationships/image" Target="../media/image150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90.png"/><Relationship Id="rId5" Type="http://schemas.openxmlformats.org/officeDocument/2006/relationships/image" Target="../media/image1480.png"/><Relationship Id="rId4" Type="http://schemas.openxmlformats.org/officeDocument/2006/relationships/image" Target="../media/image1470.png"/><Relationship Id="rId9" Type="http://schemas.openxmlformats.org/officeDocument/2006/relationships/image" Target="../media/image15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6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2840735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25647" y="4372218"/>
            <a:ext cx="7340708" cy="400012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04378" y="5048411"/>
            <a:ext cx="5945338" cy="165054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授课老师：</a:t>
            </a:r>
            <a:r>
              <a:rPr lang="zh-CN" altLang="en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刘雪明</a:t>
            </a:r>
            <a:endParaRPr lang="en-US" altLang="zh-CN" sz="24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电       话：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87543563</a:t>
            </a:r>
          </a:p>
          <a:p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办  公  室：南一楼西</a:t>
            </a:r>
            <a:r>
              <a:rPr lang="en-US" altLang="zh-CN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303</a:t>
            </a:r>
          </a:p>
          <a:p>
            <a:pPr>
              <a:lnSpc>
                <a:spcPct val="125000"/>
              </a:lnSpc>
            </a:pPr>
            <a:r>
              <a:rPr lang="zh-CN" altLang="en-US" sz="24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邮       箱：</a:t>
            </a:r>
            <a:r>
              <a:rPr lang="en-US" altLang="zh-CN" sz="2400" b="1" i="1" dirty="0" err="1">
                <a:solidFill>
                  <a:srgbClr val="000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xm_liu@hust.edu.cn</a:t>
            </a:r>
            <a:endParaRPr lang="en-US" sz="2400" b="1" i="1" dirty="0">
              <a:solidFill>
                <a:srgbClr val="0000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194952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2683134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413598"/>
            <a:ext cx="3527904" cy="21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41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:p15="http://schemas.microsoft.com/office/powerpoint/2012/main" xmlns="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withGroup">
                            <p:stCondLst>
                              <p:cond delay="1651"/>
                            </p:stCondLst>
                            <p:childTnLst>
                              <p:par>
                                <p:cTn id="29" presetID="56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  <p:bldP spid="19" grpId="0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1799417"/>
            <a:ext cx="11019450" cy="18150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测验：</a:t>
            </a:r>
            <a:r>
              <a:rPr lang="zh-CN" altLang="en-US" sz="3200" spc="-10" dirty="0">
                <a:latin typeface="+mn-ea"/>
              </a:rPr>
              <a:t>给定包含</a:t>
            </a:r>
            <a:r>
              <a:rPr lang="en-US" altLang="zh-CN" sz="3200" spc="-10" dirty="0">
                <a:latin typeface="+mn-ea"/>
              </a:rPr>
              <a:t>1000</a:t>
            </a:r>
            <a:r>
              <a:rPr lang="zh-CN" altLang="en-US" sz="3200" spc="-10" dirty="0">
                <a:latin typeface="+mn-ea"/>
              </a:rPr>
              <a:t>个样本的数据集，其中</a:t>
            </a:r>
            <a:r>
              <a:rPr lang="en-US" altLang="zh-CN" sz="3200" spc="-10" dirty="0">
                <a:latin typeface="+mn-ea"/>
              </a:rPr>
              <a:t>500</a:t>
            </a:r>
            <a:r>
              <a:rPr lang="zh-CN" altLang="en-US" sz="3200" spc="-10" dirty="0">
                <a:latin typeface="+mn-ea"/>
              </a:rPr>
              <a:t>个</a:t>
            </a:r>
            <a:r>
              <a:rPr lang="zh-CN" altLang="en-CN" sz="3200" spc="-10" dirty="0">
                <a:latin typeface="+mn-ea"/>
              </a:rPr>
              <a:t>正例</a:t>
            </a:r>
            <a:r>
              <a:rPr lang="zh-CN" altLang="en-US" sz="3200" spc="-10" dirty="0">
                <a:latin typeface="+mn-ea"/>
              </a:rPr>
              <a:t>，</a:t>
            </a:r>
            <a:r>
              <a:rPr lang="en-US" altLang="zh-CN" sz="3200" spc="-10" dirty="0">
                <a:latin typeface="+mn-ea"/>
              </a:rPr>
              <a:t>500</a:t>
            </a:r>
            <a:r>
              <a:rPr lang="zh-CN" altLang="en-US" sz="3200" spc="-10" dirty="0">
                <a:latin typeface="+mn-ea"/>
              </a:rPr>
              <a:t>个反例，将其划分为包含</a:t>
            </a:r>
            <a:r>
              <a:rPr lang="en-US" altLang="zh-CN" sz="3200" spc="-10" dirty="0">
                <a:latin typeface="+mn-ea"/>
              </a:rPr>
              <a:t>70%</a:t>
            </a:r>
            <a:r>
              <a:rPr lang="zh-CN" altLang="en-US" sz="3200" spc="-10" dirty="0">
                <a:latin typeface="+mn-ea"/>
              </a:rPr>
              <a:t>样本的训练集和</a:t>
            </a:r>
            <a:r>
              <a:rPr lang="en-US" altLang="zh-CN" sz="3200" spc="-10" dirty="0">
                <a:latin typeface="+mn-ea"/>
              </a:rPr>
              <a:t>30%</a:t>
            </a:r>
            <a:r>
              <a:rPr lang="zh-CN" altLang="en-US" sz="3200" spc="-10" dirty="0">
                <a:latin typeface="+mn-ea"/>
              </a:rPr>
              <a:t>样本的测试集用于</a:t>
            </a:r>
            <a:r>
              <a:rPr lang="zh-CN" altLang="en-US" sz="3200" spc="-10" dirty="0">
                <a:solidFill>
                  <a:srgbClr val="7030A0"/>
                </a:solidFill>
                <a:latin typeface="+mn-ea"/>
              </a:rPr>
              <a:t>留出法</a:t>
            </a:r>
            <a:r>
              <a:rPr lang="zh-CN" altLang="en-US" sz="3200" spc="-10" dirty="0">
                <a:latin typeface="+mn-ea"/>
              </a:rPr>
              <a:t>评估，试计算有多少种划分方式。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DABDC-5FFB-2547-AA3C-B0E9B422E25B}"/>
              </a:ext>
            </a:extLst>
          </p:cNvPr>
          <p:cNvSpPr txBox="1"/>
          <p:nvPr/>
        </p:nvSpPr>
        <p:spPr>
          <a:xfrm>
            <a:off x="5641383" y="28981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CN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38CDA2-1E7D-9A49-8378-B104963B1E54}"/>
                  </a:ext>
                </a:extLst>
              </p:cNvPr>
              <p:cNvSpPr txBox="1"/>
              <p:nvPr/>
            </p:nvSpPr>
            <p:spPr>
              <a:xfrm>
                <a:off x="7447293" y="3890310"/>
                <a:ext cx="2345099" cy="4543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N" sz="28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  <m:r>
                        <a:rPr lang="en-CN" sz="28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Sup>
                        <m:sSubSupPr>
                          <m:ctrlPr>
                            <a:rPr lang="en-CN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500</m:t>
                          </m:r>
                        </m:sub>
                        <m:sup>
                          <m:r>
                            <a:rPr lang="en-US" altLang="zh-CN" sz="28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sz="28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N" sz="280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638CDA2-1E7D-9A49-8378-B104963B1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7293" y="3890310"/>
                <a:ext cx="2345099" cy="454355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311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403395" y="836680"/>
            <a:ext cx="1101945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B6E0ABAD-B7AF-5D41-AF06-102764D75105}"/>
                  </a:ext>
                </a:extLst>
              </p:cNvPr>
              <p:cNvSpPr txBox="1"/>
              <p:nvPr/>
            </p:nvSpPr>
            <p:spPr>
              <a:xfrm>
                <a:off x="403395" y="1462924"/>
                <a:ext cx="11462320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模型泛化能力的评价标准，可使用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来度量，</a:t>
                </a:r>
                <a:r>
                  <a:rPr lang="en-US" altLang="zh-CN" sz="2800" spc="-1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可通过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来估计。给定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个样本的数据集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，样本的真实标记为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，模型预测的结果为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B6E0ABAD-B7AF-5D41-AF06-102764D75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395" y="1462924"/>
                <a:ext cx="11462320" cy="1082604"/>
              </a:xfrm>
              <a:prstGeom prst="rect">
                <a:avLst/>
              </a:prstGeom>
              <a:blipFill>
                <a:blip r:embed="rId3"/>
                <a:stretch>
                  <a:fillRect l="-1106"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47C5542-914A-8444-A0FC-C6CCEA752DEB}"/>
                  </a:ext>
                </a:extLst>
              </p:cNvPr>
              <p:cNvSpPr txBox="1"/>
              <p:nvPr/>
            </p:nvSpPr>
            <p:spPr>
              <a:xfrm>
                <a:off x="693234" y="2606233"/>
                <a:ext cx="9047302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CN" sz="2800" spc="-10" dirty="0">
                    <a:latin typeface="+mn-ea"/>
                  </a:rPr>
                  <a:t>对于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回归任务</a:t>
                </a:r>
                <a:r>
                  <a:rPr lang="zh-CN" altLang="en-US" sz="2800" spc="-10" dirty="0">
                    <a:latin typeface="+mn-ea"/>
                  </a:rPr>
                  <a:t>，其性能可用</a:t>
                </a:r>
                <a:r>
                  <a:rPr lang="zh-CN" altLang="en-US" sz="2800" b="1" spc="-10" dirty="0">
                    <a:solidFill>
                      <a:srgbClr val="7030A0"/>
                    </a:solidFill>
                    <a:latin typeface="+mn-ea"/>
                  </a:rPr>
                  <a:t>均方误差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47C5542-914A-8444-A0FC-C6CCEA752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234" y="2606233"/>
                <a:ext cx="9047302" cy="565539"/>
              </a:xfrm>
              <a:prstGeom prst="rect">
                <a:avLst/>
              </a:prstGeom>
              <a:blipFill>
                <a:blip r:embed="rId4"/>
                <a:stretch>
                  <a:fillRect l="-1120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F0144-975B-0D49-B92A-F9188941150C}"/>
                  </a:ext>
                </a:extLst>
              </p:cNvPr>
              <p:cNvSpPr txBox="1"/>
              <p:nvPr/>
            </p:nvSpPr>
            <p:spPr>
              <a:xfrm>
                <a:off x="3827085" y="3141317"/>
                <a:ext cx="4867423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N" sz="2400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3AF0144-975B-0D49-B92A-F918894115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085" y="3141317"/>
                <a:ext cx="4867423" cy="1008225"/>
              </a:xfrm>
              <a:prstGeom prst="rect">
                <a:avLst/>
              </a:prstGeom>
              <a:blipFill>
                <a:blip r:embed="rId5"/>
                <a:stretch>
                  <a:fillRect t="-121250" b="-18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567CEBBD-289B-6D4A-8744-0A21C4077D14}"/>
                  </a:ext>
                </a:extLst>
              </p:cNvPr>
              <p:cNvSpPr txBox="1"/>
              <p:nvPr/>
            </p:nvSpPr>
            <p:spPr>
              <a:xfrm>
                <a:off x="697591" y="4240618"/>
                <a:ext cx="9047302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CN" sz="2800" spc="-10" dirty="0">
                    <a:latin typeface="+mn-ea"/>
                  </a:rPr>
                  <a:t>对于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分类任务</a:t>
                </a:r>
                <a:r>
                  <a:rPr lang="zh-CN" altLang="en-US" sz="2800" spc="-10" dirty="0">
                    <a:latin typeface="+mn-ea"/>
                  </a:rPr>
                  <a:t>，其性能可用</a:t>
                </a:r>
                <a:r>
                  <a:rPr lang="zh-CN" altLang="en-US" sz="2800" b="1" spc="-10" dirty="0">
                    <a:solidFill>
                      <a:srgbClr val="7030A0"/>
                    </a:solidFill>
                    <a:latin typeface="+mn-ea"/>
                  </a:rPr>
                  <a:t>错误率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8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E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567CEBBD-289B-6D4A-8744-0A21C4077D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591" y="4240618"/>
                <a:ext cx="9047302" cy="565539"/>
              </a:xfrm>
              <a:prstGeom prst="rect">
                <a:avLst/>
              </a:prstGeom>
              <a:blipFill>
                <a:blip r:embed="rId6"/>
                <a:stretch>
                  <a:fillRect l="-1120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D9018-F7C0-5345-99DA-4676BBC14515}"/>
                  </a:ext>
                </a:extLst>
              </p:cNvPr>
              <p:cNvSpPr txBox="1"/>
              <p:nvPr/>
            </p:nvSpPr>
            <p:spPr>
              <a:xfrm>
                <a:off x="3831442" y="4775702"/>
                <a:ext cx="4867486" cy="10082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CN" sz="2400" i="1">
                              <a:latin typeface="Cambria Math" panose="02040503050406030204" pitchFamily="18" charset="0"/>
                            </a:rPr>
                            <m:t>in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D9018-F7C0-5345-99DA-4676BBC14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42" y="4775702"/>
                <a:ext cx="4867486" cy="1008225"/>
              </a:xfrm>
              <a:prstGeom prst="rect">
                <a:avLst/>
              </a:prstGeom>
              <a:blipFill>
                <a:blip r:embed="rId7"/>
                <a:stretch>
                  <a:fillRect l="-260" t="-119753" r="-1302" b="-1802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9DD438DF-1F17-CC48-9625-24CC7DBF81F1}"/>
                  </a:ext>
                </a:extLst>
              </p:cNvPr>
              <p:cNvSpPr txBox="1"/>
              <p:nvPr/>
            </p:nvSpPr>
            <p:spPr>
              <a:xfrm>
                <a:off x="1175659" y="5790458"/>
                <a:ext cx="6660160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或用精度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acc</m:t>
                    </m:r>
                    <m:d>
                      <m:dPr>
                        <m:ctrlP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sz="28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zh-CN" altLang="en-US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9DD438DF-1F17-CC48-9625-24CC7DBF81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5659" y="5790458"/>
                <a:ext cx="6660160" cy="565539"/>
              </a:xfrm>
              <a:prstGeom prst="rect">
                <a:avLst/>
              </a:prstGeom>
              <a:blipFill>
                <a:blip r:embed="rId8"/>
                <a:stretch>
                  <a:fillRect l="-1905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51BE7-D4D7-7F45-AB1F-81CA2B538D66}"/>
                  </a:ext>
                </a:extLst>
              </p:cNvPr>
              <p:cNvSpPr txBox="1"/>
              <p:nvPr/>
            </p:nvSpPr>
            <p:spPr>
              <a:xfrm>
                <a:off x="6043750" y="5888561"/>
                <a:ext cx="32517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acc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CN" sz="2400" i="1">
                          <a:latin typeface="Cambria Math" panose="02040503050406030204" pitchFamily="18" charset="0"/>
                        </a:rPr>
                        <m:t>E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2A51BE7-D4D7-7F45-AB1F-81CA2B538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3750" y="5888561"/>
                <a:ext cx="3251723" cy="369332"/>
              </a:xfrm>
              <a:prstGeom prst="rect">
                <a:avLst/>
              </a:prstGeom>
              <a:blipFill>
                <a:blip r:embed="rId9"/>
                <a:stretch>
                  <a:fillRect l="-389" b="-2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8571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403395" y="784428"/>
            <a:ext cx="11019450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B6E0ABAD-B7AF-5D41-AF06-102764D75105}"/>
              </a:ext>
            </a:extLst>
          </p:cNvPr>
          <p:cNvSpPr txBox="1"/>
          <p:nvPr/>
        </p:nvSpPr>
        <p:spPr>
          <a:xfrm>
            <a:off x="966651" y="1410672"/>
            <a:ext cx="1089906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对</a:t>
            </a:r>
            <a:r>
              <a:rPr lang="zh-CN" altLang="en-US" sz="2800" b="1" spc="-10" dirty="0">
                <a:latin typeface="+mn-ea"/>
              </a:rPr>
              <a:t>分类任务</a:t>
            </a:r>
            <a:r>
              <a:rPr lang="zh-CN" altLang="en-US" sz="2800" spc="-10" dirty="0">
                <a:latin typeface="+mn-ea"/>
              </a:rPr>
              <a:t>，除常用的</a:t>
            </a: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错误率</a:t>
            </a:r>
            <a:r>
              <a:rPr lang="zh-CN" altLang="en-US" sz="2800" spc="-10" dirty="0">
                <a:latin typeface="+mn-ea"/>
              </a:rPr>
              <a:t>与</a:t>
            </a: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精度</a:t>
            </a:r>
            <a:r>
              <a:rPr lang="zh-CN" altLang="en-US" sz="2800" spc="-10" dirty="0">
                <a:latin typeface="+mn-ea"/>
              </a:rPr>
              <a:t>外，还有如下性能度量指标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966651" y="1952418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1. 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查准率（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Precision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）、查全率（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Recall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）与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F1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B2C4CA06-923A-C740-89C1-4B706BBCCDF3}"/>
                  </a:ext>
                </a:extLst>
              </p:cNvPr>
              <p:cNvSpPr txBox="1"/>
              <p:nvPr/>
            </p:nvSpPr>
            <p:spPr>
              <a:xfrm>
                <a:off x="642937" y="4857996"/>
                <a:ext cx="1021515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查准率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度量被预测为</a:t>
                </a:r>
                <a:r>
                  <a:rPr lang="zh-CN" altLang="en-CN" sz="2800" spc="-10" dirty="0">
                    <a:latin typeface="+mn-ea"/>
                  </a:rPr>
                  <a:t>正样本的</a:t>
                </a:r>
                <a:r>
                  <a:rPr lang="zh-CN" altLang="en-US" sz="2800" spc="-10" dirty="0">
                    <a:latin typeface="+mn-ea"/>
                  </a:rPr>
                  <a:t>结果中有多少真正的正样本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5" name="文本框 119">
                <a:extLst>
                  <a:ext uri="{FF2B5EF4-FFF2-40B4-BE49-F238E27FC236}">
                    <a16:creationId xmlns:a16="http://schemas.microsoft.com/office/drawing/2014/main" id="{B2C4CA06-923A-C740-89C1-4B706BBCC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" y="4857996"/>
                <a:ext cx="10215154" cy="565539"/>
              </a:xfrm>
              <a:prstGeom prst="rect">
                <a:avLst/>
              </a:prstGeom>
              <a:blipFill>
                <a:blip r:embed="rId3"/>
                <a:stretch>
                  <a:fillRect l="-1242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6A9AB693-6AFB-A44A-9F5B-E43C48F7325D}"/>
                  </a:ext>
                </a:extLst>
              </p:cNvPr>
              <p:cNvSpPr txBox="1"/>
              <p:nvPr/>
            </p:nvSpPr>
            <p:spPr>
              <a:xfrm>
                <a:off x="642937" y="5625915"/>
                <a:ext cx="1021515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查全率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度量所有真实的</a:t>
                </a:r>
                <a:r>
                  <a:rPr lang="zh-CN" altLang="en-CN" sz="2800" spc="-10" dirty="0">
                    <a:latin typeface="+mn-ea"/>
                  </a:rPr>
                  <a:t>正样本</a:t>
                </a:r>
                <a:r>
                  <a:rPr lang="zh-CN" altLang="en-US" sz="2800" spc="-10" dirty="0">
                    <a:latin typeface="+mn-ea"/>
                  </a:rPr>
                  <a:t>中有多少被预测正确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6A9AB693-6AFB-A44A-9F5B-E43C48F73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" y="5625915"/>
                <a:ext cx="10215154" cy="565539"/>
              </a:xfrm>
              <a:prstGeom prst="rect">
                <a:avLst/>
              </a:prstGeom>
              <a:blipFill>
                <a:blip r:embed="rId4"/>
                <a:stretch>
                  <a:fillRect l="-1242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BAF9EF6-CF3F-7E45-8232-B9D66CA9A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126" y="2533560"/>
            <a:ext cx="4252777" cy="1716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19">
            <a:extLst>
              <a:ext uri="{FF2B5EF4-FFF2-40B4-BE49-F238E27FC236}">
                <a16:creationId xmlns:a16="http://schemas.microsoft.com/office/drawing/2014/main" id="{CA3E13FB-2962-DE4A-897C-B1C85EE0517B}"/>
              </a:ext>
            </a:extLst>
          </p:cNvPr>
          <p:cNvSpPr txBox="1"/>
          <p:nvPr/>
        </p:nvSpPr>
        <p:spPr>
          <a:xfrm>
            <a:off x="4727393" y="4207331"/>
            <a:ext cx="2955108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分类结果混淆矩阵</a:t>
            </a:r>
            <a:endParaRPr lang="en-US" altLang="zh-CN" sz="20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3527D-7EC7-1549-A965-0B5CCBCA7385}"/>
                  </a:ext>
                </a:extLst>
              </p:cNvPr>
              <p:cNvSpPr txBox="1"/>
              <p:nvPr/>
            </p:nvSpPr>
            <p:spPr>
              <a:xfrm>
                <a:off x="9946752" y="4737584"/>
                <a:ext cx="1822678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D53527D-7EC7-1549-A965-0B5CCBCA7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6752" y="4737584"/>
                <a:ext cx="1822678" cy="697627"/>
              </a:xfrm>
              <a:prstGeom prst="rect">
                <a:avLst/>
              </a:prstGeom>
              <a:blipFill>
                <a:blip r:embed="rId6"/>
                <a:stretch>
                  <a:fillRect l="-2778" r="-2778" b="-122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475AE-3F47-7C4E-B07A-3DDDF329753F}"/>
                  </a:ext>
                </a:extLst>
              </p:cNvPr>
              <p:cNvSpPr txBox="1"/>
              <p:nvPr/>
            </p:nvSpPr>
            <p:spPr>
              <a:xfrm>
                <a:off x="8873621" y="5559870"/>
                <a:ext cx="1864293" cy="6976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93475AE-3F47-7C4E-B07A-3DDDF3297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3621" y="5559870"/>
                <a:ext cx="1864293" cy="697627"/>
              </a:xfrm>
              <a:prstGeom prst="rect">
                <a:avLst/>
              </a:prstGeom>
              <a:blipFill>
                <a:blip r:embed="rId7"/>
                <a:stretch>
                  <a:fillRect l="-2703" r="-2027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3570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3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/>
              <p:nvPr/>
            </p:nvSpPr>
            <p:spPr>
              <a:xfrm>
                <a:off x="758465" y="894680"/>
                <a:ext cx="9047302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1. 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查准率（</a:t>
                </a: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Precision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）、查全率（</a:t>
                </a:r>
                <a:r>
                  <a:rPr lang="en-US" altLang="zh-CN" sz="2800" b="1" spc="-10" dirty="0">
                    <a:solidFill>
                      <a:schemeClr val="accent1"/>
                    </a:solidFill>
                    <a:latin typeface="+mn-ea"/>
                  </a:rPr>
                  <a:t>Recall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）与</a:t>
                </a:r>
                <a14:m>
                  <m:oMath xmlns:m="http://schemas.openxmlformats.org/officeDocument/2006/math">
                    <m:r>
                      <a:rPr lang="en-US" altLang="zh-CN" sz="2800" b="1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spc="-1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800" b="1" spc="-1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65" y="894680"/>
                <a:ext cx="9047302" cy="565539"/>
              </a:xfrm>
              <a:prstGeom prst="rect">
                <a:avLst/>
              </a:prstGeom>
              <a:blipFill>
                <a:blip r:embed="rId3"/>
                <a:stretch>
                  <a:fillRect l="-1401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2" name="Picture 4">
            <a:extLst>
              <a:ext uri="{FF2B5EF4-FFF2-40B4-BE49-F238E27FC236}">
                <a16:creationId xmlns:a16="http://schemas.microsoft.com/office/drawing/2014/main" id="{5B60A1AD-08E1-F24F-BDE8-07A947825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465" y="1711178"/>
            <a:ext cx="4963312" cy="4212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392FAF54-2EA6-FA48-A6F6-77F27E48AFCF}"/>
                  </a:ext>
                </a:extLst>
              </p:cNvPr>
              <p:cNvSpPr txBox="1"/>
              <p:nvPr/>
            </p:nvSpPr>
            <p:spPr>
              <a:xfrm>
                <a:off x="6096000" y="1662599"/>
                <a:ext cx="563444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查准率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与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查全率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间存在矛盾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392FAF54-2EA6-FA48-A6F6-77F27E48A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662599"/>
                <a:ext cx="5634446" cy="565539"/>
              </a:xfrm>
              <a:prstGeom prst="rect">
                <a:avLst/>
              </a:prstGeom>
              <a:blipFill>
                <a:blip r:embed="rId5"/>
                <a:stretch>
                  <a:fillRect l="-2027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578DDC99-F772-D24A-8272-6D9C19F30EBC}"/>
                  </a:ext>
                </a:extLst>
              </p:cNvPr>
              <p:cNvSpPr txBox="1"/>
              <p:nvPr/>
            </p:nvSpPr>
            <p:spPr>
              <a:xfrm>
                <a:off x="6096000" y="2372145"/>
                <a:ext cx="5634446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可采用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CN" sz="2800" spc="-10" dirty="0">
                    <a:latin typeface="+mn-ea"/>
                  </a:rPr>
                  <a:t>曲线下</a:t>
                </a:r>
                <a:r>
                  <a:rPr lang="zh-CN" altLang="en-US" sz="2800" spc="-10" dirty="0">
                    <a:latin typeface="+mn-ea"/>
                  </a:rPr>
                  <a:t>面积度量模型性能，缺点：不太容易估算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578DDC99-F772-D24A-8272-6D9C19F30E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72145"/>
                <a:ext cx="5634446" cy="1082604"/>
              </a:xfrm>
              <a:prstGeom prst="rect">
                <a:avLst/>
              </a:prstGeom>
              <a:blipFill>
                <a:blip r:embed="rId6"/>
                <a:stretch>
                  <a:fillRect l="-2027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119">
            <a:extLst>
              <a:ext uri="{FF2B5EF4-FFF2-40B4-BE49-F238E27FC236}">
                <a16:creationId xmlns:a16="http://schemas.microsoft.com/office/drawing/2014/main" id="{2EA74093-5122-024F-857D-0BEC2A1BAD21}"/>
              </a:ext>
            </a:extLst>
          </p:cNvPr>
          <p:cNvSpPr txBox="1"/>
          <p:nvPr/>
        </p:nvSpPr>
        <p:spPr>
          <a:xfrm>
            <a:off x="6096000" y="3513122"/>
            <a:ext cx="5634446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可采用</a:t>
            </a:r>
            <a:r>
              <a:rPr lang="zh-CN" altLang="en-US" sz="2800" spc="-10" dirty="0">
                <a:latin typeface="+mn-ea"/>
              </a:rPr>
              <a:t>“平衡点”作为模型性能度量，缺点：过于简化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5A7C980-3DD8-EF4D-A51B-8E2A1459A5DD}"/>
                  </a:ext>
                </a:extLst>
              </p:cNvPr>
              <p:cNvSpPr txBox="1"/>
              <p:nvPr/>
            </p:nvSpPr>
            <p:spPr>
              <a:xfrm>
                <a:off x="6096000" y="4654099"/>
                <a:ext cx="563444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2800" spc="-10" dirty="0">
                    <a:latin typeface="+mn-ea"/>
                  </a:rPr>
                  <a:t>常用两者的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调和平均</a:t>
                </a:r>
                <a14:m>
                  <m:oMath xmlns:m="http://schemas.openxmlformats.org/officeDocument/2006/math">
                    <m:r>
                      <a:rPr lang="en-US" altLang="zh-CN" sz="2800" b="1" i="1" spc="-1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800" b="1" i="1" spc="-10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度量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5A7C980-3DD8-EF4D-A51B-8E2A1459A5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654099"/>
                <a:ext cx="5634446" cy="565539"/>
              </a:xfrm>
              <a:prstGeom prst="rect">
                <a:avLst/>
              </a:prstGeom>
              <a:blipFill>
                <a:blip r:embed="rId7"/>
                <a:stretch>
                  <a:fillRect l="-2027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FA3CB6-1675-234C-A7E0-A798CAF99014}"/>
                  </a:ext>
                </a:extLst>
              </p:cNvPr>
              <p:cNvSpPr txBox="1"/>
              <p:nvPr/>
            </p:nvSpPr>
            <p:spPr>
              <a:xfrm>
                <a:off x="6096000" y="5351613"/>
                <a:ext cx="2530084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8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FA3CB6-1675-234C-A7E0-A798CAF990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351613"/>
                <a:ext cx="2530084" cy="806631"/>
              </a:xfrm>
              <a:prstGeom prst="rect">
                <a:avLst/>
              </a:prstGeom>
              <a:blipFill>
                <a:blip r:embed="rId8"/>
                <a:stretch>
                  <a:fillRect l="-1000" t="-1563" r="-2000" b="-140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F4CB7587-C635-0443-98DD-F5E54431FA82}"/>
                  </a:ext>
                </a:extLst>
              </p:cNvPr>
              <p:cNvSpPr txBox="1"/>
              <p:nvPr/>
            </p:nvSpPr>
            <p:spPr>
              <a:xfrm>
                <a:off x="1762567" y="5850243"/>
                <a:ext cx="3318884" cy="43031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000" b="0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0" i="1" spc="-10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sz="2000" spc="-10" dirty="0">
                    <a:solidFill>
                      <a:schemeClr val="accent1"/>
                    </a:solidFill>
                    <a:latin typeface="+mn-ea"/>
                  </a:rPr>
                  <a:t>曲线与平衡点示意图</a:t>
                </a:r>
                <a:endParaRPr lang="en-US" altLang="zh-CN" sz="2000" spc="-1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F4CB7587-C635-0443-98DD-F5E54431FA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2567" y="5850243"/>
                <a:ext cx="3318884" cy="430311"/>
              </a:xfrm>
              <a:prstGeom prst="rect">
                <a:avLst/>
              </a:prstGeom>
              <a:blipFill>
                <a:blip r:embed="rId9"/>
                <a:stretch>
                  <a:fillRect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5F93A4-09D9-1144-A32C-BE4BD3C511DB}"/>
                  </a:ext>
                </a:extLst>
              </p:cNvPr>
              <p:cNvSpPr txBox="1"/>
              <p:nvPr/>
            </p:nvSpPr>
            <p:spPr>
              <a:xfrm>
                <a:off x="9444203" y="5346612"/>
                <a:ext cx="2530084" cy="81663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2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2∗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num>
                        <m:den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en-CN" sz="28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E5F93A4-09D9-1144-A32C-BE4BD3C51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44203" y="5346612"/>
                <a:ext cx="2530084" cy="816634"/>
              </a:xfrm>
              <a:prstGeom prst="rect">
                <a:avLst/>
              </a:prstGeom>
              <a:blipFill>
                <a:blip r:embed="rId1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1DABDE-3553-BD45-989A-A5AECB31426F}"/>
              </a:ext>
            </a:extLst>
          </p:cNvPr>
          <p:cNvCxnSpPr>
            <a:cxnSpLocks/>
          </p:cNvCxnSpPr>
          <p:nvPr/>
        </p:nvCxnSpPr>
        <p:spPr>
          <a:xfrm>
            <a:off x="8799639" y="5837592"/>
            <a:ext cx="52724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490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353516" y="894680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2. ROC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与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AUC</a:t>
            </a:r>
          </a:p>
        </p:txBody>
      </p:sp>
      <p:sp>
        <p:nvSpPr>
          <p:cNvPr id="21" name="文本框 119">
            <a:extLst>
              <a:ext uri="{FF2B5EF4-FFF2-40B4-BE49-F238E27FC236}">
                <a16:creationId xmlns:a16="http://schemas.microsoft.com/office/drawing/2014/main" id="{578DDC99-F772-D24A-8272-6D9C19F30EBC}"/>
              </a:ext>
            </a:extLst>
          </p:cNvPr>
          <p:cNvSpPr txBox="1"/>
          <p:nvPr/>
        </p:nvSpPr>
        <p:spPr>
          <a:xfrm>
            <a:off x="644435" y="1368778"/>
            <a:ext cx="1119404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spc="-10" dirty="0">
                <a:latin typeface="+mn-ea"/>
              </a:rPr>
              <a:t>很多模型为样本产生一个</a:t>
            </a:r>
            <a:r>
              <a:rPr lang="zh-CN" altLang="en-US" sz="2400" b="1" spc="-10" dirty="0">
                <a:solidFill>
                  <a:srgbClr val="FF0000"/>
                </a:solidFill>
                <a:latin typeface="+mn-ea"/>
              </a:rPr>
              <a:t>预测值</a:t>
            </a:r>
            <a:r>
              <a:rPr lang="zh-CN" altLang="en-US" sz="2400" spc="-10" dirty="0">
                <a:latin typeface="+mn-ea"/>
              </a:rPr>
              <a:t>，若该预测值大于一个选定的</a:t>
            </a:r>
            <a:r>
              <a:rPr lang="zh-CN" altLang="en-US" sz="2400" b="1" spc="-10" dirty="0">
                <a:solidFill>
                  <a:srgbClr val="FF0000"/>
                </a:solidFill>
                <a:latin typeface="+mn-ea"/>
              </a:rPr>
              <a:t>分类阈值</a:t>
            </a:r>
            <a:r>
              <a:rPr lang="zh-CN" altLang="en-US" sz="2400" spc="-10" dirty="0">
                <a:latin typeface="+mn-ea"/>
              </a:rPr>
              <a:t>，则判为正例，否则为反例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1685FE80-E1A3-6742-B93E-D66B9323F8CF}"/>
              </a:ext>
            </a:extLst>
          </p:cNvPr>
          <p:cNvSpPr txBox="1"/>
          <p:nvPr/>
        </p:nvSpPr>
        <p:spPr>
          <a:xfrm>
            <a:off x="566961" y="2354634"/>
            <a:ext cx="1119404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400" spc="-10" dirty="0">
                <a:latin typeface="+mn-ea"/>
              </a:rPr>
              <a:t>根据预测值的大小可对样本进行</a:t>
            </a:r>
            <a:r>
              <a:rPr lang="zh-CN" altLang="en-US" sz="2400" b="1" spc="-10" dirty="0">
                <a:solidFill>
                  <a:srgbClr val="C00000"/>
                </a:solidFill>
                <a:latin typeface="+mn-ea"/>
              </a:rPr>
              <a:t>排序</a:t>
            </a:r>
            <a:r>
              <a:rPr lang="zh-CN" altLang="en-US" sz="2400" spc="-10" dirty="0">
                <a:latin typeface="+mn-ea"/>
              </a:rPr>
              <a:t>，针对不同任务可采用不同阈值来截断，而该排序体现了模型在一般情况下的</a:t>
            </a:r>
            <a:r>
              <a:rPr lang="zh-CN" altLang="en-CN" sz="2400" spc="-10" dirty="0">
                <a:latin typeface="+mn-ea"/>
              </a:rPr>
              <a:t>泛化性能</a:t>
            </a:r>
            <a:r>
              <a:rPr lang="zh-CN" altLang="en-US" sz="2400" spc="-10" dirty="0">
                <a:latin typeface="+mn-ea"/>
              </a:rPr>
              <a:t>的好坏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38BA52A5-4B49-0049-8534-2DB234B64E1E}"/>
              </a:ext>
            </a:extLst>
          </p:cNvPr>
          <p:cNvSpPr txBox="1"/>
          <p:nvPr/>
        </p:nvSpPr>
        <p:spPr>
          <a:xfrm>
            <a:off x="566961" y="3484053"/>
            <a:ext cx="11194049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en-US" altLang="zh-CN" sz="2400" b="1" spc="-10" dirty="0">
                <a:solidFill>
                  <a:srgbClr val="C00000"/>
                </a:solidFill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latin typeface="+mn-ea"/>
              </a:rPr>
              <a:t>Receiver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 err="1">
                <a:latin typeface="+mn-ea"/>
              </a:rPr>
              <a:t>Rperating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Characteristic</a:t>
            </a:r>
            <a:r>
              <a:rPr lang="zh-CN" altLang="en-US" sz="2400" spc="-10" dirty="0">
                <a:latin typeface="+mn-ea"/>
              </a:rPr>
              <a:t>，受试者工作特征）</a:t>
            </a:r>
            <a:r>
              <a:rPr lang="zh-CN" altLang="en-US" sz="2400" b="1" spc="-10" dirty="0">
                <a:solidFill>
                  <a:srgbClr val="C00000"/>
                </a:solidFill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可用于度量该模型的泛化性能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7" name="文本框 119">
            <a:extLst>
              <a:ext uri="{FF2B5EF4-FFF2-40B4-BE49-F238E27FC236}">
                <a16:creationId xmlns:a16="http://schemas.microsoft.com/office/drawing/2014/main" id="{7D9DDAD1-B0B1-E545-9F5F-1C0A24617048}"/>
              </a:ext>
            </a:extLst>
          </p:cNvPr>
          <p:cNvSpPr txBox="1"/>
          <p:nvPr/>
        </p:nvSpPr>
        <p:spPr>
          <a:xfrm>
            <a:off x="979714" y="4548068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spc="-10" dirty="0">
                <a:solidFill>
                  <a:srgbClr val="C00000"/>
                </a:solidFill>
                <a:latin typeface="+mn-ea"/>
              </a:rPr>
              <a:t>ROC</a:t>
            </a:r>
            <a:r>
              <a:rPr lang="zh-CN" altLang="en-CN" sz="2400" spc="-10" dirty="0"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的纵轴是“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真正例率</a:t>
            </a:r>
            <a:r>
              <a:rPr lang="zh-CN" altLang="en-US" sz="2400" spc="-10" dirty="0">
                <a:latin typeface="+mn-ea"/>
              </a:rPr>
              <a:t>”（</a:t>
            </a:r>
            <a:r>
              <a:rPr lang="en-US" altLang="zh-CN" sz="2400" spc="-10" dirty="0">
                <a:latin typeface="+mn-ea"/>
              </a:rPr>
              <a:t>True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Positive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Rate</a:t>
            </a:r>
            <a:r>
              <a:rPr lang="zh-CN" altLang="en-US" sz="2400" spc="-10" dirty="0">
                <a:latin typeface="+mn-ea"/>
              </a:rPr>
              <a:t>，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TPR</a:t>
            </a:r>
            <a:r>
              <a:rPr lang="zh-CN" altLang="en-US" sz="2400" spc="-10" dirty="0">
                <a:latin typeface="+mn-ea"/>
              </a:rPr>
              <a:t>）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AD405FCE-04FA-524D-B043-8F78181E6781}"/>
              </a:ext>
            </a:extLst>
          </p:cNvPr>
          <p:cNvSpPr txBox="1"/>
          <p:nvPr/>
        </p:nvSpPr>
        <p:spPr>
          <a:xfrm>
            <a:off x="979714" y="5433880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spc="-10" dirty="0">
                <a:solidFill>
                  <a:srgbClr val="C00000"/>
                </a:solidFill>
                <a:latin typeface="+mn-ea"/>
              </a:rPr>
              <a:t>ROC</a:t>
            </a:r>
            <a:r>
              <a:rPr lang="zh-CN" altLang="en-CN" sz="2400" spc="-10" dirty="0"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的横轴是“</a:t>
            </a:r>
            <a:r>
              <a:rPr lang="zh-CN" altLang="en-US" sz="2400" spc="-10" dirty="0">
                <a:solidFill>
                  <a:srgbClr val="C00000"/>
                </a:solidFill>
                <a:latin typeface="+mn-ea"/>
              </a:rPr>
              <a:t>假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正例率</a:t>
            </a:r>
            <a:r>
              <a:rPr lang="zh-CN" altLang="en-US" sz="2400" spc="-10" dirty="0">
                <a:latin typeface="+mn-ea"/>
              </a:rPr>
              <a:t>”（</a:t>
            </a:r>
            <a:r>
              <a:rPr lang="en-US" altLang="zh-CN" sz="2400" spc="-10" dirty="0">
                <a:latin typeface="+mn-ea"/>
              </a:rPr>
              <a:t>False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Positive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Rate</a:t>
            </a:r>
            <a:r>
              <a:rPr lang="zh-CN" altLang="en-US" sz="2400" spc="-10" dirty="0">
                <a:latin typeface="+mn-ea"/>
              </a:rPr>
              <a:t>，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FPR</a:t>
            </a:r>
            <a:r>
              <a:rPr lang="zh-CN" altLang="en-US" sz="2400" spc="-10" dirty="0">
                <a:latin typeface="+mn-ea"/>
              </a:rPr>
              <a:t>）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5020C7-7BB7-0045-B22E-2D43BDA68B9D}"/>
                  </a:ext>
                </a:extLst>
              </p:cNvPr>
              <p:cNvSpPr txBox="1"/>
              <p:nvPr/>
            </p:nvSpPr>
            <p:spPr>
              <a:xfrm>
                <a:off x="9523218" y="4425208"/>
                <a:ext cx="2237792" cy="6976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𝑇𝑃𝑅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5020C7-7BB7-0045-B22E-2D43BDA68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218" y="4425208"/>
                <a:ext cx="2237792" cy="697627"/>
              </a:xfrm>
              <a:prstGeom prst="rect">
                <a:avLst/>
              </a:prstGeom>
              <a:blipFill>
                <a:blip r:embed="rId3"/>
                <a:stretch>
                  <a:fillRect l="-2260" r="-2260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04A4A1-61A4-AB40-94A2-CA2CEE22516D}"/>
                  </a:ext>
                </a:extLst>
              </p:cNvPr>
              <p:cNvSpPr txBox="1"/>
              <p:nvPr/>
            </p:nvSpPr>
            <p:spPr>
              <a:xfrm>
                <a:off x="9523218" y="5330011"/>
                <a:ext cx="2242601" cy="69762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𝐹𝑃𝑅</m:t>
                      </m:r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A04A4A1-61A4-AB40-94A2-CA2CEE2251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218" y="5330011"/>
                <a:ext cx="2242601" cy="697627"/>
              </a:xfrm>
              <a:prstGeom prst="rect">
                <a:avLst/>
              </a:prstGeom>
              <a:blipFill>
                <a:blip r:embed="rId4"/>
                <a:stretch>
                  <a:fillRect l="-2247" r="-1685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622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2" grpId="0" animBg="1"/>
      <p:bldP spid="2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353516" y="894680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2. ROC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与</a:t>
            </a: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AUC</a:t>
            </a: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1685FE80-E1A3-6742-B93E-D66B9323F8CF}"/>
              </a:ext>
            </a:extLst>
          </p:cNvPr>
          <p:cNvSpPr txBox="1"/>
          <p:nvPr/>
        </p:nvSpPr>
        <p:spPr>
          <a:xfrm>
            <a:off x="2657725" y="5885282"/>
            <a:ext cx="3015750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pc="-10" dirty="0">
                <a:solidFill>
                  <a:schemeClr val="accent1"/>
                </a:solidFill>
                <a:latin typeface="+mn-ea"/>
              </a:rPr>
              <a:t>ROC</a:t>
            </a: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曲线与</a:t>
            </a:r>
            <a:r>
              <a:rPr lang="en-US" altLang="zh-CN" sz="2000" spc="-10" dirty="0">
                <a:solidFill>
                  <a:schemeClr val="accent1"/>
                </a:solidFill>
                <a:latin typeface="+mn-ea"/>
              </a:rPr>
              <a:t>AUC</a:t>
            </a: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示意图</a:t>
            </a:r>
            <a:endParaRPr lang="en-US" altLang="zh-CN" sz="20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023BAF9B-DF36-F54C-BC6F-333AF9F36232}"/>
              </a:ext>
            </a:extLst>
          </p:cNvPr>
          <p:cNvSpPr txBox="1"/>
          <p:nvPr/>
        </p:nvSpPr>
        <p:spPr>
          <a:xfrm>
            <a:off x="779689" y="1552625"/>
            <a:ext cx="11055531" cy="941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CN" sz="2400" spc="-10" dirty="0">
                <a:latin typeface="+mn-ea"/>
              </a:rPr>
              <a:t>曲线</a:t>
            </a:r>
            <a:r>
              <a:rPr lang="zh-CN" altLang="en-US" sz="2400" spc="-10" dirty="0">
                <a:latin typeface="+mn-ea"/>
              </a:rPr>
              <a:t>的纵轴是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真正例率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TPR</a:t>
            </a:r>
            <a:r>
              <a:rPr lang="zh-CN" altLang="en-US" sz="2400" spc="-10" dirty="0">
                <a:latin typeface="+mn-ea"/>
              </a:rPr>
              <a:t>），横轴是</a:t>
            </a:r>
            <a:r>
              <a:rPr lang="zh-CN" altLang="en-CN" sz="2400" spc="-10" dirty="0">
                <a:solidFill>
                  <a:srgbClr val="C00000"/>
                </a:solidFill>
                <a:latin typeface="+mn-ea"/>
              </a:rPr>
              <a:t>假正例率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solidFill>
                  <a:srgbClr val="C00000"/>
                </a:solidFill>
                <a:latin typeface="+mn-ea"/>
              </a:rPr>
              <a:t>FPR</a:t>
            </a:r>
            <a:r>
              <a:rPr lang="zh-CN" altLang="en-US" sz="2400" spc="-10" dirty="0">
                <a:latin typeface="+mn-ea"/>
              </a:rPr>
              <a:t>），将分类阈值从预测值的最大值逐步取到最小值，可得到</a:t>
            </a: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曲线</a:t>
            </a:r>
            <a:endParaRPr lang="en-US" altLang="zh-CN" sz="2400" spc="-10" dirty="0">
              <a:latin typeface="+mn-ea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5328D37-C950-3240-B1F8-987951B48E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1"/>
          <a:stretch/>
        </p:blipFill>
        <p:spPr bwMode="auto">
          <a:xfrm>
            <a:off x="641744" y="2517567"/>
            <a:ext cx="6895296" cy="334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19">
            <a:extLst>
              <a:ext uri="{FF2B5EF4-FFF2-40B4-BE49-F238E27FC236}">
                <a16:creationId xmlns:a16="http://schemas.microsoft.com/office/drawing/2014/main" id="{4A844AC1-36A9-6048-B9C1-AA187C65BEB0}"/>
              </a:ext>
            </a:extLst>
          </p:cNvPr>
          <p:cNvSpPr txBox="1"/>
          <p:nvPr/>
        </p:nvSpPr>
        <p:spPr>
          <a:xfrm>
            <a:off x="8007244" y="2586186"/>
            <a:ext cx="4294701" cy="1827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en-CN" altLang="zh-CN" sz="2400" spc="-10" dirty="0">
                <a:latin typeface="+mn-ea"/>
              </a:rPr>
              <a:t>AUC</a:t>
            </a:r>
            <a:r>
              <a:rPr lang="zh-CN" altLang="en-US" sz="2400" spc="-10" dirty="0">
                <a:latin typeface="+mn-ea"/>
              </a:rPr>
              <a:t>（</a:t>
            </a:r>
            <a:r>
              <a:rPr lang="en-US" altLang="zh-CN" sz="2400" spc="-10" dirty="0">
                <a:latin typeface="+mn-ea"/>
              </a:rPr>
              <a:t>Area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Under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 </a:t>
            </a:r>
            <a:r>
              <a:rPr lang="en-US" altLang="zh-CN" sz="2400" spc="-10" dirty="0">
                <a:latin typeface="+mn-ea"/>
              </a:rPr>
              <a:t>Curve</a:t>
            </a:r>
            <a:r>
              <a:rPr lang="zh-CN" altLang="en-US" sz="2400" spc="-10" dirty="0">
                <a:latin typeface="+mn-ea"/>
              </a:rPr>
              <a:t>）表示的是</a:t>
            </a:r>
            <a:r>
              <a:rPr lang="en-US" altLang="zh-CN" sz="2400" spc="-10" dirty="0">
                <a:latin typeface="+mn-ea"/>
              </a:rPr>
              <a:t>ROC</a:t>
            </a:r>
            <a:r>
              <a:rPr lang="zh-CN" altLang="en-US" sz="2400" spc="-10" dirty="0">
                <a:latin typeface="+mn-ea"/>
              </a:rPr>
              <a:t>曲线下的面积，可用于比较不同模型</a:t>
            </a:r>
            <a:r>
              <a:rPr lang="zh-CN" altLang="en-CN" sz="2400" spc="-10" dirty="0">
                <a:latin typeface="+mn-ea"/>
              </a:rPr>
              <a:t>泛化性能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F559-8FAD-2C4C-8C21-9AEB4B92CA9F}"/>
                  </a:ext>
                </a:extLst>
              </p:cNvPr>
              <p:cNvSpPr txBox="1"/>
              <p:nvPr/>
            </p:nvSpPr>
            <p:spPr>
              <a:xfrm>
                <a:off x="7687392" y="4729459"/>
                <a:ext cx="4649414" cy="103752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AUC</m:t>
                      </m:r>
                      <m:r>
                        <a:rPr lang="en-US" altLang="zh-CN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)(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CN" sz="240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D75F559-8FAD-2C4C-8C21-9AEB4B92C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392" y="4729459"/>
                <a:ext cx="4649414" cy="1037528"/>
              </a:xfrm>
              <a:prstGeom prst="rect">
                <a:avLst/>
              </a:prstGeom>
              <a:blipFill>
                <a:blip r:embed="rId4"/>
                <a:stretch>
                  <a:fillRect l="-817" t="-115663" r="-1635" b="-17469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2784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353516" y="894680"/>
            <a:ext cx="904730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3. </a:t>
            </a:r>
            <a:r>
              <a:rPr lang="zh-CN" altLang="en-CN" sz="2800" b="1" spc="-10" dirty="0">
                <a:solidFill>
                  <a:schemeClr val="accent1"/>
                </a:solidFill>
                <a:latin typeface="+mn-ea"/>
              </a:rPr>
              <a:t>代价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敏感错误率</a:t>
            </a:r>
            <a:endParaRPr lang="en-US" altLang="zh-CN" sz="2800" b="1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023BAF9B-DF36-F54C-BC6F-333AF9F36232}"/>
              </a:ext>
            </a:extLst>
          </p:cNvPr>
          <p:cNvSpPr txBox="1"/>
          <p:nvPr/>
        </p:nvSpPr>
        <p:spPr>
          <a:xfrm>
            <a:off x="779689" y="1552625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latin typeface="+mn-ea"/>
              </a:rPr>
              <a:t>现实任务的不同错误导致的后果不同，会产生不同的代价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1AC7E1F0-BD00-9540-8FD0-4460675D41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930637"/>
                  </p:ext>
                </p:extLst>
              </p:nvPr>
            </p:nvGraphicFramePr>
            <p:xfrm>
              <a:off x="3481977" y="2175843"/>
              <a:ext cx="485212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7375">
                      <a:extLst>
                        <a:ext uri="{9D8B030D-6E8A-4147-A177-3AD203B41FA5}">
                          <a16:colId xmlns:a16="http://schemas.microsoft.com/office/drawing/2014/main" val="3560788861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608683602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324892392"/>
                        </a:ext>
                      </a:extLst>
                    </a:gridCol>
                  </a:tblGrid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  <a:p>
                          <a:pPr algn="ctr"/>
                          <a:r>
                            <a:rPr lang="en-CN" sz="2400" dirty="0"/>
                            <a:t>真实类别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预测类别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2918025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正例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654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正例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𝑐𝑜𝑠𝑡</m:t>
                                    </m:r>
                                  </m:e>
                                  <m:sub>
                                    <m:r>
                                      <a:rPr lang="en-US" altLang="zh-CN" sz="2400" b="0" i="0" smtClean="0">
                                        <a:latin typeface="Cambria Math" panose="02040503050406030204" pitchFamily="18" charset="0"/>
                                      </a:rPr>
                                      <m:t>01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400" i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2841184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CN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𝑐𝑜𝑠𝑡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650142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6" name="Table 5">
                <a:extLst>
                  <a:ext uri="{FF2B5EF4-FFF2-40B4-BE49-F238E27FC236}">
                    <a16:creationId xmlns:a16="http://schemas.microsoft.com/office/drawing/2014/main" id="{1AC7E1F0-BD00-9540-8FD0-4460675D416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8930637"/>
                  </p:ext>
                </p:extLst>
              </p:nvPr>
            </p:nvGraphicFramePr>
            <p:xfrm>
              <a:off x="3481977" y="2175843"/>
              <a:ext cx="4852125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17375">
                      <a:extLst>
                        <a:ext uri="{9D8B030D-6E8A-4147-A177-3AD203B41FA5}">
                          <a16:colId xmlns:a16="http://schemas.microsoft.com/office/drawing/2014/main" val="3560788861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608683602"/>
                        </a:ext>
                      </a:extLst>
                    </a:gridCol>
                    <a:gridCol w="1617375">
                      <a:extLst>
                        <a:ext uri="{9D8B030D-6E8A-4147-A177-3AD203B41FA5}">
                          <a16:colId xmlns:a16="http://schemas.microsoft.com/office/drawing/2014/main" val="324892392"/>
                        </a:ext>
                      </a:extLst>
                    </a:gridCol>
                  </a:tblGrid>
                  <a:tr h="457200">
                    <a:tc row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  <a:p>
                          <a:pPr algn="ctr"/>
                          <a:r>
                            <a:rPr lang="en-CN" sz="2400" dirty="0"/>
                            <a:t>真实类别</a:t>
                          </a:r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预测类别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82918025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正例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220654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dirty="0" err="1"/>
                            <a:t>正例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13889" r="-1563" b="-1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2841184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CN" sz="2400" dirty="0"/>
                            <a:t>反例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3"/>
                          <a:stretch>
                            <a:fillRect l="-101575" t="-313889" r="-102362" b="-30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en-CN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9650142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7" name="文本框 119">
            <a:extLst>
              <a:ext uri="{FF2B5EF4-FFF2-40B4-BE49-F238E27FC236}">
                <a16:creationId xmlns:a16="http://schemas.microsoft.com/office/drawing/2014/main" id="{7CDDAAD5-81C3-354D-B778-9F75C676117F}"/>
              </a:ext>
            </a:extLst>
          </p:cNvPr>
          <p:cNvSpPr txBox="1"/>
          <p:nvPr/>
        </p:nvSpPr>
        <p:spPr>
          <a:xfrm>
            <a:off x="4400164" y="3992150"/>
            <a:ext cx="3015750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CN" sz="2000" spc="-10" dirty="0">
                <a:solidFill>
                  <a:schemeClr val="accent1"/>
                </a:solidFill>
                <a:latin typeface="+mn-ea"/>
              </a:rPr>
              <a:t>二分类</a:t>
            </a:r>
            <a:r>
              <a:rPr lang="zh-CN" altLang="en-US" sz="2000" spc="-10" dirty="0">
                <a:solidFill>
                  <a:schemeClr val="accent1"/>
                </a:solidFill>
                <a:latin typeface="+mn-ea"/>
              </a:rPr>
              <a:t>代价矩阵</a:t>
            </a:r>
            <a:endParaRPr lang="en-US" altLang="zh-CN" sz="20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812FDD6D-18A8-164D-88C7-95DBEFDD532D}"/>
              </a:ext>
            </a:extLst>
          </p:cNvPr>
          <p:cNvSpPr txBox="1"/>
          <p:nvPr/>
        </p:nvSpPr>
        <p:spPr>
          <a:xfrm>
            <a:off x="779689" y="4518470"/>
            <a:ext cx="1105553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latin typeface="+mn-ea"/>
              </a:rPr>
              <a:t>此时，对应的</a:t>
            </a:r>
            <a:r>
              <a:rPr lang="zh-CN" altLang="en-US" sz="2400" b="1" spc="-10" dirty="0">
                <a:solidFill>
                  <a:srgbClr val="C00000"/>
                </a:solidFill>
                <a:latin typeface="+mn-ea"/>
              </a:rPr>
              <a:t>“代价敏感”错误率</a:t>
            </a:r>
            <a:r>
              <a:rPr lang="zh-CN" altLang="en-US" sz="2400" spc="-10" dirty="0">
                <a:latin typeface="+mn-ea"/>
              </a:rPr>
              <a:t>为</a:t>
            </a:r>
            <a:endParaRPr lang="en-US" altLang="zh-CN" sz="24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0E5D20-871A-454F-8257-38B61CC170D7}"/>
                  </a:ext>
                </a:extLst>
              </p:cNvPr>
              <p:cNvSpPr txBox="1"/>
              <p:nvPr/>
            </p:nvSpPr>
            <p:spPr>
              <a:xfrm>
                <a:off x="779689" y="5178839"/>
                <a:ext cx="10484089" cy="9543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𝑐𝑜𝑠𝑡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01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sub>
                            <m:sup/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𝕀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𝑐𝑜𝑠𝑡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40E5D20-871A-454F-8257-38B61CC17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689" y="5178839"/>
                <a:ext cx="10484089" cy="954300"/>
              </a:xfrm>
              <a:prstGeom prst="rect">
                <a:avLst/>
              </a:prstGeom>
              <a:blipFill>
                <a:blip r:embed="rId4"/>
                <a:stretch>
                  <a:fillRect t="-142667" b="-188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1018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/>
              <p:nvPr/>
            </p:nvSpPr>
            <p:spPr>
              <a:xfrm>
                <a:off x="784590" y="1142875"/>
                <a:ext cx="11195600" cy="159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2800" b="1" spc="-10" dirty="0">
                    <a:solidFill>
                      <a:schemeClr val="accent1"/>
                    </a:solidFill>
                    <a:latin typeface="+mn-ea"/>
                  </a:rPr>
                  <a:t>测验</a:t>
                </a:r>
                <a:r>
                  <a:rPr lang="zh-CN" altLang="en-US" sz="2800" b="1" spc="-10" dirty="0">
                    <a:solidFill>
                      <a:schemeClr val="accent1"/>
                    </a:solidFill>
                    <a:latin typeface="+mn-ea"/>
                  </a:rPr>
                  <a:t>：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在一个指纹门禁系统中，有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999990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个正常用户的正例样本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=+1</m:t>
                    </m:r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，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10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个入侵者的反例样本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800" i="1" spc="-1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1 </m:t>
                    </m:r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，若采用的模型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总是返回常数</a:t>
                </a:r>
                <a:r>
                  <a:rPr lang="en-US" altLang="zh-CN" sz="2800" spc="-10" dirty="0">
                    <a:solidFill>
                      <a:schemeClr val="tx1"/>
                    </a:solidFill>
                    <a:latin typeface="+mn-ea"/>
                  </a:rPr>
                  <a:t>+1</a:t>
                </a:r>
                <a:r>
                  <a:rPr lang="zh-CN" altLang="en-US" sz="2800" spc="-10" dirty="0">
                    <a:solidFill>
                      <a:schemeClr val="tx1"/>
                    </a:solidFill>
                    <a:latin typeface="+mn-ea"/>
                  </a:rPr>
                  <a:t>，那么该模型的代价敏感错误率为多少？</a:t>
                </a:r>
                <a:endParaRPr lang="en-US" altLang="zh-CN" sz="2800" b="1" spc="-10" dirty="0">
                  <a:solidFill>
                    <a:schemeClr val="accent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0DB3B2F-CE65-2E45-984C-A87BB4FF8E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590" y="1142875"/>
                <a:ext cx="11195600" cy="1599669"/>
              </a:xfrm>
              <a:prstGeom prst="rect">
                <a:avLst/>
              </a:prstGeom>
              <a:blipFill>
                <a:blip r:embed="rId3"/>
                <a:stretch>
                  <a:fillRect l="-906" t="-1563" b="-93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3C3F9CF-7B7C-A547-AB7E-59C39B2C3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821488"/>
                  </p:ext>
                </p:extLst>
              </p:nvPr>
            </p:nvGraphicFramePr>
            <p:xfrm>
              <a:off x="1675540" y="3429000"/>
              <a:ext cx="391934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9837">
                      <a:extLst>
                        <a:ext uri="{9D8B030D-6E8A-4147-A177-3AD203B41FA5}">
                          <a16:colId xmlns:a16="http://schemas.microsoft.com/office/drawing/2014/main" val="4174517634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53067943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494506858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12630500"/>
                        </a:ext>
                      </a:extLst>
                    </a:gridCol>
                  </a:tblGrid>
                  <a:tr h="37084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𝒈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6723976"/>
                      </a:ext>
                    </a:extLst>
                  </a:tr>
                  <a:tr h="370840">
                    <a:tc gridSpan="2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1626874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endParaRPr lang="en-US" sz="2400" b="0" i="1" dirty="0">
                            <a:latin typeface="Cambria Math" panose="02040503050406030204" pitchFamily="18" charset="0"/>
                          </a:endParaRP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en-CN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588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7469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4">
                <a:extLst>
                  <a:ext uri="{FF2B5EF4-FFF2-40B4-BE49-F238E27FC236}">
                    <a16:creationId xmlns:a16="http://schemas.microsoft.com/office/drawing/2014/main" id="{83C3F9CF-7B7C-A547-AB7E-59C39B2C3F3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9821488"/>
                  </p:ext>
                </p:extLst>
              </p:nvPr>
            </p:nvGraphicFramePr>
            <p:xfrm>
              <a:off x="1675540" y="3429000"/>
              <a:ext cx="3919348" cy="1828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79837">
                      <a:extLst>
                        <a:ext uri="{9D8B030D-6E8A-4147-A177-3AD203B41FA5}">
                          <a16:colId xmlns:a16="http://schemas.microsoft.com/office/drawing/2014/main" val="4174517634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53067943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494506858"/>
                        </a:ext>
                      </a:extLst>
                    </a:gridCol>
                    <a:gridCol w="979837">
                      <a:extLst>
                        <a:ext uri="{9D8B030D-6E8A-4147-A177-3AD203B41FA5}">
                          <a16:colId xmlns:a16="http://schemas.microsoft.com/office/drawing/2014/main" val="1412630500"/>
                        </a:ext>
                      </a:extLst>
                    </a:gridCol>
                  </a:tblGrid>
                  <a:tr h="457200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en-CN" sz="2400" dirty="0"/>
                        </a:p>
                      </a:txBody>
                      <a:tcPr/>
                    </a:tc>
                    <a:tc rowSpan="2"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778" r="-1290" b="-330556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16723976"/>
                      </a:ext>
                    </a:extLst>
                  </a:tr>
                  <a:tr h="457200">
                    <a:tc gridSpan="2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21626874"/>
                      </a:ext>
                    </a:extLst>
                  </a:tr>
                  <a:tr h="457200">
                    <a:tc rowSpan="2"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4"/>
                          <a:stretch>
                            <a:fillRect t="-101389" r="-300000" b="-152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+1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8825882"/>
                      </a:ext>
                    </a:extLst>
                  </a:tr>
                  <a:tr h="457200">
                    <a:tc vMerge="1">
                      <a:txBody>
                        <a:bodyPr/>
                        <a:lstStyle/>
                        <a:p>
                          <a:endParaRPr lang="en-CN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-1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1000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CN" sz="2400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267469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32BF943C-CE30-CA4B-BBBD-B8C14AE95242}"/>
              </a:ext>
            </a:extLst>
          </p:cNvPr>
          <p:cNvSpPr txBox="1"/>
          <p:nvPr/>
        </p:nvSpPr>
        <p:spPr>
          <a:xfrm>
            <a:off x="7749152" y="2863461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20000"/>
              </a:lnSpc>
              <a:buAutoNum type="alphaUcPeriod"/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0.001</a:t>
            </a:r>
          </a:p>
        </p:txBody>
      </p:sp>
      <p:sp>
        <p:nvSpPr>
          <p:cNvPr id="19" name="文本框 119">
            <a:extLst>
              <a:ext uri="{FF2B5EF4-FFF2-40B4-BE49-F238E27FC236}">
                <a16:creationId xmlns:a16="http://schemas.microsoft.com/office/drawing/2014/main" id="{AF088634-140A-C544-8084-D20954CB6FDF}"/>
              </a:ext>
            </a:extLst>
          </p:cNvPr>
          <p:cNvSpPr txBox="1"/>
          <p:nvPr/>
        </p:nvSpPr>
        <p:spPr>
          <a:xfrm>
            <a:off x="7749152" y="3519726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B. 0.01</a:t>
            </a:r>
          </a:p>
        </p:txBody>
      </p:sp>
      <p:sp>
        <p:nvSpPr>
          <p:cNvPr id="20" name="文本框 119">
            <a:extLst>
              <a:ext uri="{FF2B5EF4-FFF2-40B4-BE49-F238E27FC236}">
                <a16:creationId xmlns:a16="http://schemas.microsoft.com/office/drawing/2014/main" id="{B0DFB9D1-0967-3249-9754-3240013D26B9}"/>
              </a:ext>
            </a:extLst>
          </p:cNvPr>
          <p:cNvSpPr txBox="1"/>
          <p:nvPr/>
        </p:nvSpPr>
        <p:spPr>
          <a:xfrm>
            <a:off x="7749152" y="4175991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C. 0.1</a:t>
            </a:r>
          </a:p>
        </p:txBody>
      </p:sp>
      <p:sp>
        <p:nvSpPr>
          <p:cNvPr id="21" name="文本框 119">
            <a:extLst>
              <a:ext uri="{FF2B5EF4-FFF2-40B4-BE49-F238E27FC236}">
                <a16:creationId xmlns:a16="http://schemas.microsoft.com/office/drawing/2014/main" id="{E5D0C797-6B44-BB46-84E7-A4552B7D9921}"/>
              </a:ext>
            </a:extLst>
          </p:cNvPr>
          <p:cNvSpPr txBox="1"/>
          <p:nvPr/>
        </p:nvSpPr>
        <p:spPr>
          <a:xfrm>
            <a:off x="7749152" y="4832256"/>
            <a:ext cx="20533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b="1" spc="-10" dirty="0">
                <a:solidFill>
                  <a:schemeClr val="accent1"/>
                </a:solidFill>
                <a:latin typeface="+mn-ea"/>
              </a:rPr>
              <a:t>D. 1</a:t>
            </a:r>
          </a:p>
        </p:txBody>
      </p:sp>
      <p:sp>
        <p:nvSpPr>
          <p:cNvPr id="22" name="Text Box 314">
            <a:extLst>
              <a:ext uri="{FF2B5EF4-FFF2-40B4-BE49-F238E27FC236}">
                <a16:creationId xmlns:a16="http://schemas.microsoft.com/office/drawing/2014/main" id="{A8BDEAB0-7409-614B-BAA0-F907BDBF34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92862" y="3348665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3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B0DB3B2F-CE65-2E45-984C-A87BB4FF8E26}"/>
              </a:ext>
            </a:extLst>
          </p:cNvPr>
          <p:cNvSpPr txBox="1"/>
          <p:nvPr/>
        </p:nvSpPr>
        <p:spPr>
          <a:xfrm>
            <a:off x="498200" y="5553940"/>
            <a:ext cx="11195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自学内容：</a:t>
            </a:r>
            <a:r>
              <a:rPr lang="zh-CN" altLang="en-US" sz="2800" spc="-10" dirty="0">
                <a:latin typeface="+mn-ea"/>
              </a:rPr>
              <a:t>西瓜书</a:t>
            </a:r>
            <a:r>
              <a:rPr lang="en-US" altLang="zh-CN" sz="2800" spc="-10" dirty="0">
                <a:latin typeface="+mn-ea"/>
              </a:rPr>
              <a:t>P37</a:t>
            </a:r>
            <a:r>
              <a:rPr lang="zh-CN" altLang="en-US" sz="2800" spc="-10" dirty="0">
                <a:latin typeface="+mn-ea"/>
              </a:rPr>
              <a:t>，</a:t>
            </a:r>
            <a:r>
              <a:rPr lang="en-US" altLang="zh-CN" sz="2800" spc="-10" dirty="0">
                <a:solidFill>
                  <a:schemeClr val="tx1"/>
                </a:solidFill>
                <a:latin typeface="+mn-ea"/>
              </a:rPr>
              <a:t>2.4</a:t>
            </a:r>
            <a:r>
              <a:rPr lang="zh-CN" altLang="en-US" sz="2800" spc="-10" dirty="0">
                <a:solidFill>
                  <a:schemeClr val="tx1"/>
                </a:solidFill>
                <a:latin typeface="+mn-ea"/>
              </a:rPr>
              <a:t>比较检验</a:t>
            </a:r>
            <a:endParaRPr lang="en-US" altLang="zh-CN" sz="2800" b="1" spc="-1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E2803C-429A-7C4D-AF26-5560DC70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748" y="1212471"/>
            <a:ext cx="4362957" cy="3824597"/>
          </a:xfrm>
          <a:prstGeom prst="rect">
            <a:avLst/>
          </a:prstGeom>
        </p:spPr>
      </p:pic>
      <p:sp>
        <p:nvSpPr>
          <p:cNvPr id="13" name="文本框 119">
            <a:extLst>
              <a:ext uri="{FF2B5EF4-FFF2-40B4-BE49-F238E27FC236}">
                <a16:creationId xmlns:a16="http://schemas.microsoft.com/office/drawing/2014/main" id="{3FDC1710-6F6A-B34D-A7CB-C6F80B584B1E}"/>
              </a:ext>
            </a:extLst>
          </p:cNvPr>
          <p:cNvSpPr txBox="1"/>
          <p:nvPr/>
        </p:nvSpPr>
        <p:spPr>
          <a:xfrm>
            <a:off x="6898860" y="5037068"/>
            <a:ext cx="4269845" cy="799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spc="-10" dirty="0" err="1">
                <a:latin typeface="+mn-ea"/>
              </a:rPr>
              <a:t>Xueming</a:t>
            </a:r>
            <a:r>
              <a:rPr lang="zh-CN" altLang="en-US" sz="2000" b="1" spc="-10" dirty="0">
                <a:latin typeface="+mn-ea"/>
              </a:rPr>
              <a:t> </a:t>
            </a:r>
            <a:r>
              <a:rPr lang="en-US" altLang="zh-CN" sz="2000" b="1" spc="-10" dirty="0">
                <a:latin typeface="+mn-ea"/>
              </a:rPr>
              <a:t>Liu </a:t>
            </a:r>
            <a:r>
              <a:rPr lang="en-US" altLang="zh-CN" sz="2000" spc="-10" dirty="0">
                <a:latin typeface="+mn-ea"/>
              </a:rPr>
              <a:t>et al., </a:t>
            </a:r>
            <a:r>
              <a:rPr lang="en-US" altLang="zh-CN" sz="2000" i="1" spc="-10" dirty="0">
                <a:solidFill>
                  <a:schemeClr val="accent1"/>
                </a:solidFill>
                <a:latin typeface="+mn-ea"/>
              </a:rPr>
              <a:t>Nature Communications </a:t>
            </a:r>
            <a:r>
              <a:rPr lang="en-US" altLang="zh-CN" sz="2000" spc="-10" dirty="0">
                <a:latin typeface="+mn-ea"/>
              </a:rPr>
              <a:t>(2020) 11:6043 </a:t>
            </a: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5B1C823A-DC87-F948-9F7A-CA807943E066}"/>
              </a:ext>
            </a:extLst>
          </p:cNvPr>
          <p:cNvSpPr txBox="1"/>
          <p:nvPr/>
        </p:nvSpPr>
        <p:spPr>
          <a:xfrm>
            <a:off x="393579" y="1307085"/>
            <a:ext cx="6010468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前面的</a:t>
            </a: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性能度量可用于度量不同模型的性能，如右图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E5EEBB-4E67-8845-92EA-D46C7B4D37EA}"/>
              </a:ext>
            </a:extLst>
          </p:cNvPr>
          <p:cNvSpPr txBox="1"/>
          <p:nvPr/>
        </p:nvSpPr>
        <p:spPr>
          <a:xfrm>
            <a:off x="455646" y="3030300"/>
            <a:ext cx="588633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在测试集数据上发现模型</a:t>
            </a:r>
            <a:r>
              <a:rPr lang="en-US" altLang="zh-CN" sz="2800" spc="-10" dirty="0">
                <a:latin typeface="+mn-ea"/>
              </a:rPr>
              <a:t>A</a:t>
            </a:r>
            <a:r>
              <a:rPr lang="zh-CN" altLang="en-US" sz="2800" spc="-10" dirty="0">
                <a:latin typeface="+mn-ea"/>
              </a:rPr>
              <a:t>比模型</a:t>
            </a:r>
            <a:r>
              <a:rPr lang="en-US" altLang="zh-CN" sz="2800" spc="-10" dirty="0">
                <a:latin typeface="+mn-ea"/>
              </a:rPr>
              <a:t>B</a:t>
            </a:r>
            <a:r>
              <a:rPr lang="zh-CN" altLang="en-US" sz="2800" spc="-10" dirty="0">
                <a:latin typeface="+mn-ea"/>
              </a:rPr>
              <a:t>好，若想说明</a:t>
            </a:r>
            <a:r>
              <a:rPr lang="en-US" altLang="zh-CN" sz="2800" spc="-10" dirty="0">
                <a:latin typeface="+mn-ea"/>
              </a:rPr>
              <a:t>A</a:t>
            </a:r>
            <a:r>
              <a:rPr lang="zh-CN" altLang="en-US" sz="2800" spc="-10" dirty="0">
                <a:latin typeface="+mn-ea"/>
              </a:rPr>
              <a:t>的泛化性能在统计意义上优于</a:t>
            </a:r>
            <a:r>
              <a:rPr lang="en-US" altLang="zh-CN" sz="2800" spc="-10" dirty="0">
                <a:latin typeface="+mn-ea"/>
              </a:rPr>
              <a:t>B</a:t>
            </a:r>
            <a:r>
              <a:rPr lang="zh-CN" altLang="en-US" sz="2800" spc="-10" dirty="0">
                <a:latin typeface="+mn-ea"/>
              </a:rPr>
              <a:t>，还需进行统计检验分析。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100842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434658" y="1011749"/>
            <a:ext cx="11638521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在模型将训练样本学得“太好”的时候，会把训练样本本身特点当成一般性质，从而导致</a:t>
            </a:r>
            <a:r>
              <a:rPr lang="zh-CN" altLang="en-CN" sz="2800" spc="-10" dirty="0">
                <a:latin typeface="+mn-ea"/>
              </a:rPr>
              <a:t>泛化性能</a:t>
            </a:r>
            <a:r>
              <a:rPr lang="zh-CN" altLang="en-US" sz="2800" spc="-10" dirty="0">
                <a:latin typeface="+mn-ea"/>
              </a:rPr>
              <a:t>下降，这中现象叫做</a:t>
            </a:r>
            <a:r>
              <a:rPr lang="zh-CN" altLang="en-US" sz="2800" b="1" spc="-10" dirty="0">
                <a:solidFill>
                  <a:srgbClr val="C00000"/>
                </a:solidFill>
                <a:latin typeface="+mn-ea"/>
              </a:rPr>
              <a:t>过拟合</a:t>
            </a:r>
            <a:r>
              <a:rPr lang="en-US" altLang="zh-CN" sz="2800" b="1" spc="-10" dirty="0">
                <a:latin typeface="+mn-ea"/>
              </a:rPr>
              <a:t>(</a:t>
            </a:r>
            <a:r>
              <a:rPr lang="en-US" altLang="zh-CN" sz="2800" b="1" spc="-10" dirty="0">
                <a:solidFill>
                  <a:srgbClr val="C00000"/>
                </a:solidFill>
                <a:latin typeface="+mn-ea"/>
              </a:rPr>
              <a:t>Overfitting</a:t>
            </a:r>
            <a:r>
              <a:rPr lang="en-US" altLang="zh-CN" sz="2800" b="1" spc="-10" dirty="0">
                <a:latin typeface="+mn-ea"/>
              </a:rPr>
              <a:t>)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104EB8-8EF2-8347-9644-CB5080DE4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844" y="2465261"/>
            <a:ext cx="3759200" cy="2863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08FD5B6-0600-0545-ABDB-C1E338E2F9B3}"/>
                  </a:ext>
                </a:extLst>
              </p:cNvPr>
              <p:cNvSpPr txBox="1"/>
              <p:nvPr/>
            </p:nvSpPr>
            <p:spPr>
              <a:xfrm>
                <a:off x="434658" y="2481790"/>
                <a:ext cx="6555078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2400" spc="-10" dirty="0">
                    <a:solidFill>
                      <a:srgbClr val="C00000"/>
                    </a:solidFill>
                    <a:latin typeface="+mn-ea"/>
                  </a:rPr>
                  <a:t>如</a:t>
                </a:r>
                <a:r>
                  <a:rPr lang="zh-CN" altLang="en-US" sz="2400" spc="-10" dirty="0">
                    <a:latin typeface="+mn-ea"/>
                  </a:rPr>
                  <a:t>右图给定目标函数为</a:t>
                </a:r>
                <a:r>
                  <a:rPr lang="en-US" altLang="zh-CN" sz="2400" spc="-10" dirty="0">
                    <a:solidFill>
                      <a:schemeClr val="accent1"/>
                    </a:solidFill>
                    <a:latin typeface="+mn-ea"/>
                  </a:rPr>
                  <a:t>2</a:t>
                </a:r>
                <a:r>
                  <a:rPr lang="zh-CN" altLang="en-US" sz="2400" spc="-10" dirty="0">
                    <a:solidFill>
                      <a:schemeClr val="accent1"/>
                    </a:solidFill>
                    <a:latin typeface="+mn-ea"/>
                  </a:rPr>
                  <a:t>阶多项式</a:t>
                </a:r>
                <a:r>
                  <a:rPr lang="zh-CN" altLang="en-US" sz="2400" spc="-10" dirty="0">
                    <a:latin typeface="+mn-ea"/>
                  </a:rPr>
                  <a:t>，从中取</a:t>
                </a:r>
                <a:r>
                  <a:rPr lang="en-US" altLang="zh-CN" sz="2400" spc="-10" dirty="0">
                    <a:solidFill>
                      <a:schemeClr val="accent1"/>
                    </a:solidFill>
                    <a:latin typeface="+mn-ea"/>
                  </a:rPr>
                  <a:t>5</a:t>
                </a:r>
                <a:r>
                  <a:rPr lang="zh-CN" altLang="en-US" sz="2400" spc="-10" dirty="0">
                    <a:solidFill>
                      <a:schemeClr val="accent1"/>
                    </a:solidFill>
                    <a:latin typeface="+mn-ea"/>
                  </a:rPr>
                  <a:t>个点</a:t>
                </a:r>
                <a:r>
                  <a:rPr lang="zh-CN" altLang="en-US" sz="2400" spc="-10" dirty="0">
                    <a:latin typeface="+mn-ea"/>
                  </a:rPr>
                  <a:t>并加上</a:t>
                </a:r>
                <a:r>
                  <a:rPr lang="zh-CN" altLang="en-US" sz="2400" spc="-10" dirty="0">
                    <a:solidFill>
                      <a:srgbClr val="7030A0"/>
                    </a:solidFill>
                    <a:latin typeface="+mn-ea"/>
                  </a:rPr>
                  <a:t>少量的噪声</a:t>
                </a:r>
                <a:r>
                  <a:rPr lang="zh-CN" altLang="en-US" sz="2400" spc="-10" dirty="0">
                    <a:latin typeface="+mn-ea"/>
                  </a:rPr>
                  <a:t>作为训练样本集</a:t>
                </a:r>
                <a14:m>
                  <m:oMath xmlns:m="http://schemas.openxmlformats.org/officeDocument/2006/math">
                    <m:r>
                      <a:rPr lang="zh-CN" altLang="en-US" sz="24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08FD5B6-0600-0545-ABDB-C1E338E2F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658" y="2481790"/>
                <a:ext cx="6555078" cy="941155"/>
              </a:xfrm>
              <a:prstGeom prst="rect">
                <a:avLst/>
              </a:prstGeom>
              <a:blipFill>
                <a:blip r:embed="rId4"/>
                <a:stretch>
                  <a:fillRect l="-1354" t="-1333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869FA390-6D11-0D49-A5C0-E710A389BA36}"/>
                  </a:ext>
                </a:extLst>
              </p:cNvPr>
              <p:cNvSpPr txBox="1"/>
              <p:nvPr/>
            </p:nvSpPr>
            <p:spPr>
              <a:xfrm>
                <a:off x="735661" y="3641580"/>
                <a:ext cx="6254075" cy="941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400" spc="-10" dirty="0">
                    <a:latin typeface="+mn-ea"/>
                  </a:rPr>
                  <a:t>学习到的模型为</a:t>
                </a:r>
                <a:r>
                  <a:rPr lang="en-US" altLang="zh-CN" sz="2400" spc="-10" dirty="0">
                    <a:latin typeface="+mn-ea"/>
                  </a:rPr>
                  <a:t>4</a:t>
                </a:r>
                <a:r>
                  <a:rPr lang="zh-CN" altLang="en-US" sz="2400" spc="-10" dirty="0">
                    <a:latin typeface="+mn-ea"/>
                  </a:rPr>
                  <a:t>阶多项式，穿过这</a:t>
                </a:r>
                <a:r>
                  <a:rPr lang="en-US" altLang="zh-CN" sz="2400" spc="-10" dirty="0">
                    <a:latin typeface="+mn-ea"/>
                  </a:rPr>
                  <a:t>5</a:t>
                </a:r>
                <a:r>
                  <a:rPr lang="zh-CN" altLang="en-US" sz="2400" spc="-10" dirty="0">
                    <a:latin typeface="+mn-ea"/>
                  </a:rPr>
                  <a:t>个数据点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zh-CN" sz="2400" b="0" i="1" spc="-1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869FA390-6D11-0D49-A5C0-E710A389B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1" y="3641580"/>
                <a:ext cx="6254075" cy="941155"/>
              </a:xfrm>
              <a:prstGeom prst="rect">
                <a:avLst/>
              </a:prstGeom>
              <a:blipFill>
                <a:blip r:embed="rId5"/>
                <a:stretch>
                  <a:fillRect l="-1420" b="-14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D03B846-2AEB-0F43-BFB5-0A8F3AC65872}"/>
                  </a:ext>
                </a:extLst>
              </p:cNvPr>
              <p:cNvSpPr txBox="1"/>
              <p:nvPr/>
            </p:nvSpPr>
            <p:spPr>
              <a:xfrm>
                <a:off x="735661" y="4722821"/>
                <a:ext cx="6254075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400" spc="-10" dirty="0">
                    <a:latin typeface="+mn-ea"/>
                  </a:rPr>
                  <a:t>而对应的泛化误差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spc="-10" dirty="0">
                    <a:latin typeface="+mn-ea"/>
                  </a:rPr>
                  <a:t>却很大</a:t>
                </a:r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D03B846-2AEB-0F43-BFB5-0A8F3AC65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61" y="4722821"/>
                <a:ext cx="6254075" cy="497957"/>
              </a:xfrm>
              <a:prstGeom prst="rect">
                <a:avLst/>
              </a:prstGeom>
              <a:blipFill>
                <a:blip r:embed="rId6"/>
                <a:stretch>
                  <a:fillRect l="-1420" t="-2564" b="-30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7941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04" y="50937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3489165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3679342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4445440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8734293" y="5562772"/>
            <a:ext cx="257692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7438918" y="3576358"/>
            <a:ext cx="2079994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 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6806271" y="2759137"/>
            <a:ext cx="2079994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过拟合问题 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8101876" y="4590055"/>
            <a:ext cx="173374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227386" y="1628315"/>
            <a:ext cx="874283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918628" y="2606503"/>
            <a:ext cx="957608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32036" y="3479937"/>
            <a:ext cx="976837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83625" y="4387355"/>
            <a:ext cx="955472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316852"/>
            <a:ext cx="2023754" cy="65659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499" b="1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777F15-B2A0-094D-A88E-B750E08F24C5}"/>
              </a:ext>
            </a:extLst>
          </p:cNvPr>
          <p:cNvSpPr txBox="1"/>
          <p:nvPr/>
        </p:nvSpPr>
        <p:spPr bwMode="auto">
          <a:xfrm>
            <a:off x="672772" y="766522"/>
            <a:ext cx="7066937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第三章、模型优化与验证方法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896E4-A709-B44F-9BC7-21058C0B6360}"/>
              </a:ext>
            </a:extLst>
          </p:cNvPr>
          <p:cNvSpPr txBox="1"/>
          <p:nvPr/>
        </p:nvSpPr>
        <p:spPr bwMode="auto">
          <a:xfrm>
            <a:off x="6112523" y="1795506"/>
            <a:ext cx="1733745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FE6E07B-C22A-1140-A898-0F68E2629380}"/>
              </a:ext>
            </a:extLst>
          </p:cNvPr>
          <p:cNvSpPr txBox="1"/>
          <p:nvPr/>
        </p:nvSpPr>
        <p:spPr>
          <a:xfrm>
            <a:off x="7832411" y="5362717"/>
            <a:ext cx="973922" cy="938558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05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3C3E765-A021-EB4F-80F6-2085E6714F79}"/>
              </a:ext>
            </a:extLst>
          </p:cNvPr>
          <p:cNvSpPr txBox="1"/>
          <p:nvPr/>
        </p:nvSpPr>
        <p:spPr bwMode="auto">
          <a:xfrm>
            <a:off x="706809" y="6235019"/>
            <a:ext cx="9582048" cy="553966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本章学习的目的：</a:t>
            </a:r>
            <a:r>
              <a:rPr lang="zh-CN" altLang="en-US" sz="2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掌握机器学习的基础知识和相关处理方法</a:t>
            </a:r>
          </a:p>
        </p:txBody>
      </p:sp>
    </p:spTree>
    <p:extLst>
      <p:ext uri="{BB962C8B-B14F-4D97-AF65-F5344CB8AC3E}">
        <p14:creationId xmlns:p14="http://schemas.microsoft.com/office/powerpoint/2010/main" val="389958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000">
        <p:random/>
      </p:transition>
    </mc:Choice>
    <mc:Fallback xmlns="" xmlns:p15="http://schemas.microsoft.com/office/powerpoint/2012/main">
      <p:transition spd="slow" advClick="0" advTm="2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with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withGroup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56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10" grpId="0"/>
      <p:bldP spid="12" grpId="0"/>
      <p:bldP spid="14" grpId="0"/>
      <p:bldP spid="16" grpId="0"/>
      <p:bldP spid="17" grpId="0"/>
      <p:bldP spid="18" grpId="0"/>
      <p:bldP spid="19" grpId="0"/>
      <p:bldP spid="21" grpId="0"/>
      <p:bldP spid="20" grpId="0"/>
      <p:bldP spid="22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1073741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回顾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维、模型复杂度与误差间的关系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425B74-883F-D346-B9FA-FE4513954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590" y="2088369"/>
            <a:ext cx="4294328" cy="31454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CCF0934-5311-C243-B1B0-0A08A0EB5907}"/>
                  </a:ext>
                </a:extLst>
              </p:cNvPr>
              <p:cNvSpPr txBox="1"/>
              <p:nvPr/>
            </p:nvSpPr>
            <p:spPr>
              <a:xfrm>
                <a:off x="5598642" y="2088369"/>
                <a:ext cx="5823609" cy="159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在</a:t>
                </a:r>
                <a:r>
                  <a:rPr lang="zh-CN" altLang="en-CN" sz="2800" spc="-10" dirty="0">
                    <a:latin typeface="+mn-ea"/>
                  </a:rPr>
                  <a:t>最</a:t>
                </a:r>
                <a:r>
                  <a:rPr lang="zh-CN" altLang="en-US" sz="2800" spc="-10" dirty="0">
                    <a:latin typeface="+mn-ea"/>
                  </a:rPr>
                  <a:t>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VC</m:t>
                        </m:r>
                      </m:sub>
                      <m: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800" spc="-10" dirty="0">
                    <a:latin typeface="+mn-ea"/>
                  </a:rPr>
                  <a:t>的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右侧</a:t>
                </a:r>
                <a:r>
                  <a:rPr lang="zh-CN" altLang="en-US" sz="2800" spc="-10" dirty="0">
                    <a:latin typeface="+mn-ea"/>
                  </a:rPr>
                  <a:t>，随着</a:t>
                </a:r>
                <a:r>
                  <a:rPr lang="en-US" altLang="zh-CN" sz="2800" spc="-10" dirty="0">
                    <a:latin typeface="+mn-ea"/>
                  </a:rPr>
                  <a:t>VC</a:t>
                </a:r>
                <a:r>
                  <a:rPr lang="zh-CN" altLang="en-US" sz="2800" spc="-10" dirty="0">
                    <a:latin typeface="+mn-ea"/>
                  </a:rPr>
                  <a:t>维的增大，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↓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</a:t>
                </a:r>
                <a:r>
                  <a:rPr lang="en-US" altLang="zh-CN" sz="2800" spc="-1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l-GR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，发生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过拟合</a:t>
                </a:r>
                <a:r>
                  <a:rPr lang="zh-CN" altLang="en-US" sz="2800" spc="-10" dirty="0">
                    <a:latin typeface="+mn-ea"/>
                  </a:rPr>
                  <a:t>现象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2CCF0934-5311-C243-B1B0-0A08A0EB59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42" y="2088369"/>
                <a:ext cx="5823609" cy="1599669"/>
              </a:xfrm>
              <a:prstGeom prst="rect">
                <a:avLst/>
              </a:prstGeom>
              <a:blipFill>
                <a:blip r:embed="rId4"/>
                <a:stretch>
                  <a:fillRect l="-1739" t="-1575" b="-102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6595E5DA-E083-E741-804A-A559D369C366}"/>
                  </a:ext>
                </a:extLst>
              </p:cNvPr>
              <p:cNvSpPr txBox="1"/>
              <p:nvPr/>
            </p:nvSpPr>
            <p:spPr>
              <a:xfrm>
                <a:off x="5598641" y="3988846"/>
                <a:ext cx="5823609" cy="15996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在</a:t>
                </a:r>
                <a:r>
                  <a:rPr lang="zh-CN" altLang="en-CN" sz="2800" spc="-10" dirty="0">
                    <a:latin typeface="+mn-ea"/>
                  </a:rPr>
                  <a:t>最</a:t>
                </a:r>
                <a:r>
                  <a:rPr lang="zh-CN" altLang="en-US" sz="2800" spc="-10" dirty="0">
                    <a:latin typeface="+mn-ea"/>
                  </a:rPr>
                  <a:t>优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VC</m:t>
                        </m:r>
                      </m:sub>
                      <m: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800" spc="-10" dirty="0">
                    <a:latin typeface="+mn-ea"/>
                  </a:rPr>
                  <a:t>的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左侧</a:t>
                </a:r>
                <a:r>
                  <a:rPr lang="zh-CN" altLang="en-US" sz="2800" spc="-10" dirty="0">
                    <a:latin typeface="+mn-ea"/>
                  </a:rPr>
                  <a:t>，随着</a:t>
                </a:r>
                <a:r>
                  <a:rPr lang="en-US" altLang="zh-CN" sz="2800" spc="-10" dirty="0">
                    <a:latin typeface="+mn-ea"/>
                  </a:rPr>
                  <a:t>VC</a:t>
                </a:r>
                <a:r>
                  <a:rPr lang="zh-CN" altLang="en-US" sz="2800" spc="-10" dirty="0">
                    <a:latin typeface="+mn-ea"/>
                  </a:rPr>
                  <a:t>维的减小，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l-GR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</a:t>
                </a:r>
                <a:r>
                  <a:rPr lang="en-US" altLang="zh-CN" sz="2800" spc="-1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  <m:r>
                      <a:rPr lang="el-GR" altLang="zh-CN" sz="2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，发生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欠拟合</a:t>
                </a:r>
                <a:r>
                  <a:rPr lang="zh-CN" altLang="en-US" sz="2800" spc="-10" dirty="0">
                    <a:latin typeface="+mn-ea"/>
                  </a:rPr>
                  <a:t>（</a:t>
                </a:r>
                <a:r>
                  <a:rPr lang="en-US" altLang="zh-CN" sz="2800" spc="-10" dirty="0">
                    <a:solidFill>
                      <a:srgbClr val="FF0000"/>
                    </a:solidFill>
                    <a:latin typeface="+mn-ea"/>
                  </a:rPr>
                  <a:t>underfitting</a:t>
                </a:r>
                <a:r>
                  <a:rPr lang="zh-CN" altLang="en-US" sz="2800" spc="-10" dirty="0">
                    <a:latin typeface="+mn-ea"/>
                  </a:rPr>
                  <a:t>）现象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6595E5DA-E083-E741-804A-A559D369C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641" y="3988846"/>
                <a:ext cx="5823609" cy="1599669"/>
              </a:xfrm>
              <a:prstGeom prst="rect">
                <a:avLst/>
              </a:prstGeom>
              <a:blipFill>
                <a:blip r:embed="rId5"/>
                <a:stretch>
                  <a:fillRect l="-1739" t="-781" b="-101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19">
            <a:extLst>
              <a:ext uri="{FF2B5EF4-FFF2-40B4-BE49-F238E27FC236}">
                <a16:creationId xmlns:a16="http://schemas.microsoft.com/office/drawing/2014/main" id="{A22489DE-F809-4447-AB31-3EBF2387B5F2}"/>
              </a:ext>
            </a:extLst>
          </p:cNvPr>
          <p:cNvSpPr txBox="1"/>
          <p:nvPr/>
        </p:nvSpPr>
        <p:spPr>
          <a:xfrm>
            <a:off x="1021591" y="5653362"/>
            <a:ext cx="6619074" cy="6331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维的大小会影响过拟合现象</a:t>
            </a:r>
            <a:endParaRPr lang="en-US" altLang="zh-CN" sz="32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4955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8448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影响过拟合现象的因素分析。给定如下两组数据点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E8F882-8235-4F42-A9D4-2ECB31A77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444" y="2393841"/>
            <a:ext cx="4330700" cy="31242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6816E6-75E1-A449-8E22-9C724C6F1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856" y="2343041"/>
            <a:ext cx="4203700" cy="3175000"/>
          </a:xfrm>
          <a:prstGeom prst="rect">
            <a:avLst/>
          </a:prstGeom>
        </p:spPr>
      </p:pic>
      <p:sp>
        <p:nvSpPr>
          <p:cNvPr id="7" name="文本框 119">
            <a:extLst>
              <a:ext uri="{FF2B5EF4-FFF2-40B4-BE49-F238E27FC236}">
                <a16:creationId xmlns:a16="http://schemas.microsoft.com/office/drawing/2014/main" id="{8E2804C9-9D22-6842-BBDE-07AB6C8187F6}"/>
              </a:ext>
            </a:extLst>
          </p:cNvPr>
          <p:cNvSpPr txBox="1"/>
          <p:nvPr/>
        </p:nvSpPr>
        <p:spPr>
          <a:xfrm>
            <a:off x="914400" y="1631363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10</a:t>
            </a:r>
            <a:r>
              <a:rPr lang="zh-CN" altLang="en-US" sz="2800" spc="-10" dirty="0">
                <a:latin typeface="+mn-ea"/>
              </a:rPr>
              <a:t>次多项式</a:t>
            </a:r>
            <a:r>
              <a:rPr lang="en-US" altLang="zh-CN" sz="2800" spc="-10" dirty="0">
                <a:latin typeface="+mn-ea"/>
              </a:rPr>
              <a:t>+</a:t>
            </a:r>
            <a:r>
              <a:rPr lang="zh-CN" altLang="en-US" sz="2800" spc="-10" dirty="0">
                <a:latin typeface="+mn-ea"/>
              </a:rPr>
              <a:t>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6F96E855-F767-3A4B-9E79-CE173BE1CD24}"/>
              </a:ext>
            </a:extLst>
          </p:cNvPr>
          <p:cNvSpPr txBox="1"/>
          <p:nvPr/>
        </p:nvSpPr>
        <p:spPr>
          <a:xfrm>
            <a:off x="6249905" y="1631362"/>
            <a:ext cx="55480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50</a:t>
            </a:r>
            <a:r>
              <a:rPr lang="zh-CN" altLang="en-US" sz="2800" spc="-10" dirty="0">
                <a:latin typeface="+mn-ea"/>
              </a:rPr>
              <a:t>次多项式、无噪声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9" name="文本框 119">
            <a:extLst>
              <a:ext uri="{FF2B5EF4-FFF2-40B4-BE49-F238E27FC236}">
                <a16:creationId xmlns:a16="http://schemas.microsoft.com/office/drawing/2014/main" id="{4F1400F8-6E9C-8C45-90F7-FC093903FDCB}"/>
              </a:ext>
            </a:extLst>
          </p:cNvPr>
          <p:cNvSpPr txBox="1"/>
          <p:nvPr/>
        </p:nvSpPr>
        <p:spPr>
          <a:xfrm>
            <a:off x="1249445" y="5702279"/>
            <a:ext cx="9878338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2800" spc="-10" dirty="0">
                <a:latin typeface="+mn-ea"/>
              </a:rPr>
              <a:t>用</a:t>
            </a:r>
            <a:r>
              <a:rPr lang="en-US" altLang="zh-CN" sz="2800" spc="-10" dirty="0">
                <a:solidFill>
                  <a:srgbClr val="C00000"/>
                </a:solidFill>
                <a:latin typeface="+mn-ea"/>
              </a:rPr>
              <a:t>2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次</a:t>
            </a:r>
            <a:r>
              <a:rPr lang="zh-CN" altLang="en-US" sz="2800" spc="-10" dirty="0">
                <a:latin typeface="+mn-ea"/>
              </a:rPr>
              <a:t>多项式和</a:t>
            </a:r>
            <a:r>
              <a:rPr lang="en-US" altLang="zh-CN" sz="2800" spc="-10" dirty="0">
                <a:solidFill>
                  <a:srgbClr val="C00000"/>
                </a:solidFill>
                <a:latin typeface="+mn-ea"/>
              </a:rPr>
              <a:t>10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次</a:t>
            </a:r>
            <a:r>
              <a:rPr lang="zh-CN" altLang="en-US" sz="2800" spc="-10" dirty="0">
                <a:latin typeface="+mn-ea"/>
              </a:rPr>
              <a:t>多项式来对这两组数据进行拟合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5496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8448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影响过拟合现象的因素分析。给定如下两组数据点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8E2804C9-9D22-6842-BBDE-07AB6C8187F6}"/>
              </a:ext>
            </a:extLst>
          </p:cNvPr>
          <p:cNvSpPr txBox="1"/>
          <p:nvPr/>
        </p:nvSpPr>
        <p:spPr>
          <a:xfrm>
            <a:off x="914400" y="1631363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10</a:t>
            </a:r>
            <a:r>
              <a:rPr lang="zh-CN" altLang="en-US" sz="2800" spc="-10" dirty="0">
                <a:latin typeface="+mn-ea"/>
              </a:rPr>
              <a:t>次多项式</a:t>
            </a:r>
            <a:r>
              <a:rPr lang="en-US" altLang="zh-CN" sz="2800" spc="-10" dirty="0">
                <a:latin typeface="+mn-ea"/>
              </a:rPr>
              <a:t>+</a:t>
            </a:r>
            <a:r>
              <a:rPr lang="zh-CN" altLang="en-US" sz="2800" spc="-10" dirty="0">
                <a:latin typeface="+mn-ea"/>
              </a:rPr>
              <a:t>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6F96E855-F767-3A4B-9E79-CE173BE1CD24}"/>
              </a:ext>
            </a:extLst>
          </p:cNvPr>
          <p:cNvSpPr txBox="1"/>
          <p:nvPr/>
        </p:nvSpPr>
        <p:spPr>
          <a:xfrm>
            <a:off x="6249905" y="1631362"/>
            <a:ext cx="55480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50</a:t>
            </a:r>
            <a:r>
              <a:rPr lang="zh-CN" altLang="en-US" sz="2800" spc="-10" dirty="0">
                <a:latin typeface="+mn-ea"/>
              </a:rPr>
              <a:t>次多项式、无噪声</a:t>
            </a:r>
            <a:endParaRPr lang="en-US" altLang="zh-CN" sz="2800" spc="-10" dirty="0">
              <a:latin typeface="+mn-e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DCC09D-68C3-E54A-8504-47973ABE2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45" y="2196901"/>
            <a:ext cx="43434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C1472B-4E0F-3C4D-A9BC-C3EA3FBC7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714" y="2202107"/>
            <a:ext cx="4445000" cy="3162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7728E6-6863-2642-B90E-4399B672E5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9745" y="5370594"/>
            <a:ext cx="44704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CCDFC-1C87-484A-8442-D68EAA6C0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2714" y="5373392"/>
            <a:ext cx="4445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9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8448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影响过拟合现象的因素分析。给定如下两组数据点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8E2804C9-9D22-6842-BBDE-07AB6C8187F6}"/>
              </a:ext>
            </a:extLst>
          </p:cNvPr>
          <p:cNvSpPr txBox="1"/>
          <p:nvPr/>
        </p:nvSpPr>
        <p:spPr>
          <a:xfrm>
            <a:off x="914400" y="1631363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10</a:t>
            </a:r>
            <a:r>
              <a:rPr lang="zh-CN" altLang="en-US" sz="2800" spc="-10" dirty="0">
                <a:latin typeface="+mn-ea"/>
              </a:rPr>
              <a:t>次多项式</a:t>
            </a:r>
            <a:r>
              <a:rPr lang="en-US" altLang="zh-CN" sz="2800" spc="-10" dirty="0">
                <a:latin typeface="+mn-ea"/>
              </a:rPr>
              <a:t>+</a:t>
            </a:r>
            <a:r>
              <a:rPr lang="zh-CN" altLang="en-US" sz="2800" spc="-10" dirty="0">
                <a:latin typeface="+mn-ea"/>
              </a:rPr>
              <a:t>噪声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6F96E855-F767-3A4B-9E79-CE173BE1CD24}"/>
              </a:ext>
            </a:extLst>
          </p:cNvPr>
          <p:cNvSpPr txBox="1"/>
          <p:nvPr/>
        </p:nvSpPr>
        <p:spPr>
          <a:xfrm>
            <a:off x="6249905" y="1631362"/>
            <a:ext cx="55480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目标函数为</a:t>
            </a:r>
            <a:r>
              <a:rPr lang="en-US" altLang="zh-CN" sz="2800" spc="-10" dirty="0">
                <a:latin typeface="+mn-ea"/>
              </a:rPr>
              <a:t>50</a:t>
            </a:r>
            <a:r>
              <a:rPr lang="zh-CN" altLang="en-US" sz="2800" spc="-10" dirty="0">
                <a:latin typeface="+mn-ea"/>
              </a:rPr>
              <a:t>次多项式、无噪声</a:t>
            </a:r>
            <a:endParaRPr lang="en-US" altLang="zh-CN" sz="2800" spc="-10" dirty="0"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7728E6-6863-2642-B90E-4399B672E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253" y="2310595"/>
            <a:ext cx="4470400" cy="132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CCDFC-1C87-484A-8442-D68EAA6C0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717" y="2285195"/>
            <a:ext cx="4445000" cy="1346200"/>
          </a:xfrm>
          <a:prstGeom prst="rect">
            <a:avLst/>
          </a:prstGeom>
        </p:spPr>
      </p:pic>
      <p:sp>
        <p:nvSpPr>
          <p:cNvPr id="13" name="文本框 119">
            <a:extLst>
              <a:ext uri="{FF2B5EF4-FFF2-40B4-BE49-F238E27FC236}">
                <a16:creationId xmlns:a16="http://schemas.microsoft.com/office/drawing/2014/main" id="{9AA891C3-78BF-9A47-B647-74E4AC1A2912}"/>
              </a:ext>
            </a:extLst>
          </p:cNvPr>
          <p:cNvSpPr txBox="1"/>
          <p:nvPr/>
        </p:nvSpPr>
        <p:spPr>
          <a:xfrm>
            <a:off x="1032253" y="3745088"/>
            <a:ext cx="5181600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影响因素：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噪声</a:t>
            </a:r>
            <a:endParaRPr lang="en-US" altLang="zh-CN" sz="2800" spc="-10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05C0E460-F513-2844-AA65-CB8B9FDB92D4}"/>
              </a:ext>
            </a:extLst>
          </p:cNvPr>
          <p:cNvSpPr txBox="1"/>
          <p:nvPr/>
        </p:nvSpPr>
        <p:spPr>
          <a:xfrm>
            <a:off x="5935851" y="3721035"/>
            <a:ext cx="6073923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影响因素</a:t>
            </a:r>
            <a:r>
              <a:rPr lang="zh-CN" altLang="en-US" sz="2800" spc="-10" dirty="0">
                <a:latin typeface="+mn-ea"/>
              </a:rPr>
              <a:t>：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问题复杂度</a:t>
            </a:r>
            <a:r>
              <a:rPr lang="zh-CN" altLang="en-US" sz="2800" spc="-10" dirty="0">
                <a:latin typeface="+mn-ea"/>
              </a:rPr>
              <a:t>（维度灾难）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1353DE9E-6ADD-7049-887F-432B526869FE}"/>
              </a:ext>
            </a:extLst>
          </p:cNvPr>
          <p:cNvSpPr txBox="1"/>
          <p:nvPr/>
        </p:nvSpPr>
        <p:spPr>
          <a:xfrm>
            <a:off x="676652" y="4408337"/>
            <a:ext cx="8374357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此外，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数据集的规模</a:t>
            </a:r>
            <a:r>
              <a:rPr lang="zh-CN" altLang="en-US" sz="2800" spc="-10" dirty="0">
                <a:latin typeface="+mn-ea"/>
              </a:rPr>
              <a:t>也是一重要的影响因素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CEE0C54C-E6CB-AC43-AA54-DFE0811C573E}"/>
              </a:ext>
            </a:extLst>
          </p:cNvPr>
          <p:cNvSpPr txBox="1"/>
          <p:nvPr/>
        </p:nvSpPr>
        <p:spPr>
          <a:xfrm>
            <a:off x="511890" y="5143177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影响过拟合现象的因素：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CB5467-B456-5144-9EF7-7F67E8010BE1}"/>
              </a:ext>
            </a:extLst>
          </p:cNvPr>
          <p:cNvSpPr txBox="1"/>
          <p:nvPr/>
        </p:nvSpPr>
        <p:spPr>
          <a:xfrm>
            <a:off x="2625457" y="5690747"/>
            <a:ext cx="6620788" cy="56553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spc="-10" dirty="0">
                <a:latin typeface="+mn-ea"/>
              </a:rPr>
              <a:t>数据集规模、噪声、问题复杂度、</a:t>
            </a:r>
            <a:r>
              <a:rPr lang="en-US" altLang="zh-CN" sz="2800" spc="-10" dirty="0">
                <a:latin typeface="+mn-ea"/>
              </a:rPr>
              <a:t>VC</a:t>
            </a:r>
            <a:r>
              <a:rPr lang="zh-CN" altLang="en-US" sz="2800" spc="-10" dirty="0">
                <a:latin typeface="+mn-ea"/>
              </a:rPr>
              <a:t>维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264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1244222"/>
            <a:ext cx="11403926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测验：</a:t>
            </a:r>
            <a:r>
              <a:rPr lang="zh-CN" altLang="en-US" sz="3200" spc="-10" dirty="0">
                <a:latin typeface="+mn-ea"/>
              </a:rPr>
              <a:t>给定一个数据集，下面那种情形发生过拟合现象的风险最小？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A1C1D817-C0C6-7046-8CA2-4FBD8F5E5943}"/>
              </a:ext>
            </a:extLst>
          </p:cNvPr>
          <p:cNvSpPr txBox="1"/>
          <p:nvPr/>
        </p:nvSpPr>
        <p:spPr>
          <a:xfrm>
            <a:off x="1133019" y="279581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A. </a:t>
            </a:r>
            <a:r>
              <a:rPr lang="zh-CN" altLang="en-US" sz="3200" spc="-10" dirty="0">
                <a:latin typeface="+mn-ea"/>
              </a:rPr>
              <a:t>小噪声，学习函数的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维从小增大到中等大小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F39A8269-CAD3-6947-AB71-D49D8EBAA223}"/>
              </a:ext>
            </a:extLst>
          </p:cNvPr>
          <p:cNvSpPr txBox="1"/>
          <p:nvPr/>
        </p:nvSpPr>
        <p:spPr>
          <a:xfrm>
            <a:off x="1133019" y="360498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B. </a:t>
            </a:r>
            <a:r>
              <a:rPr lang="zh-CN" altLang="en-US" sz="3200" spc="-10" dirty="0">
                <a:latin typeface="+mn-ea"/>
              </a:rPr>
              <a:t>小噪声，学习函数的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维从小增大到很大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885B0F52-F255-CA42-8BF8-43938A263897}"/>
              </a:ext>
            </a:extLst>
          </p:cNvPr>
          <p:cNvSpPr txBox="1"/>
          <p:nvPr/>
        </p:nvSpPr>
        <p:spPr>
          <a:xfrm>
            <a:off x="1133019" y="441415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C. </a:t>
            </a:r>
            <a:r>
              <a:rPr lang="zh-CN" altLang="en-US" sz="3200" spc="-10" dirty="0">
                <a:latin typeface="+mn-ea"/>
              </a:rPr>
              <a:t>大噪声，学习函数的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维从小增大到中等大小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E4408D3B-BD6C-724D-AE27-C461965B096B}"/>
              </a:ext>
            </a:extLst>
          </p:cNvPr>
          <p:cNvSpPr txBox="1"/>
          <p:nvPr/>
        </p:nvSpPr>
        <p:spPr>
          <a:xfrm>
            <a:off x="1133019" y="5223323"/>
            <a:ext cx="9431568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200" spc="-10" dirty="0">
                <a:latin typeface="+mn-ea"/>
              </a:rPr>
              <a:t>D.</a:t>
            </a:r>
            <a:r>
              <a:rPr lang="zh-CN" altLang="en-US" sz="3200" spc="-10" dirty="0">
                <a:latin typeface="+mn-ea"/>
              </a:rPr>
              <a:t> </a:t>
            </a:r>
            <a:r>
              <a:rPr lang="zh-CN" altLang="en-CN" sz="3200" spc="-10" dirty="0">
                <a:latin typeface="+mn-ea"/>
              </a:rPr>
              <a:t>大</a:t>
            </a:r>
            <a:r>
              <a:rPr lang="zh-CN" altLang="en-US" sz="3200" spc="-10" dirty="0">
                <a:latin typeface="+mn-ea"/>
              </a:rPr>
              <a:t>噪声，学习函数的</a:t>
            </a:r>
            <a:r>
              <a:rPr lang="en-US" altLang="zh-CN" sz="3200" spc="-10" dirty="0">
                <a:latin typeface="+mn-ea"/>
              </a:rPr>
              <a:t>VC</a:t>
            </a:r>
            <a:r>
              <a:rPr lang="zh-CN" altLang="en-US" sz="3200" spc="-10" dirty="0">
                <a:latin typeface="+mn-ea"/>
              </a:rPr>
              <a:t>维从小增大到很大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9" name="Text Box 314">
            <a:extLst>
              <a:ext uri="{FF2B5EF4-FFF2-40B4-BE49-F238E27FC236}">
                <a16:creationId xmlns:a16="http://schemas.microsoft.com/office/drawing/2014/main" id="{25C44313-09CD-5947-932D-CB12D9C310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9780" y="2650741"/>
            <a:ext cx="709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67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2</a:t>
            </a:r>
            <a:r>
              <a:rPr lang="zh-CN" altLang="en-US" sz="4000" dirty="0"/>
              <a:t>、</a:t>
            </a:r>
            <a:r>
              <a:rPr lang="zh-CN" altLang="en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1073741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如何减少过拟合现象的产生？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FDBF984F-1CA4-3C4B-A6ED-77799320848E}"/>
              </a:ext>
            </a:extLst>
          </p:cNvPr>
          <p:cNvSpPr txBox="1"/>
          <p:nvPr/>
        </p:nvSpPr>
        <p:spPr>
          <a:xfrm>
            <a:off x="1016672" y="1891984"/>
            <a:ext cx="833959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从简单的学习函数开始进行拟合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CC127427-3097-CD4C-A366-8BF5BA4F733E}"/>
              </a:ext>
            </a:extLst>
          </p:cNvPr>
          <p:cNvSpPr txBox="1"/>
          <p:nvPr/>
        </p:nvSpPr>
        <p:spPr>
          <a:xfrm>
            <a:off x="1016672" y="2790369"/>
            <a:ext cx="11175327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对训练数据集里</a:t>
            </a:r>
            <a:r>
              <a:rPr lang="en-US" altLang="zh-CN" sz="3200" spc="-10" dirty="0">
                <a:latin typeface="+mn-ea"/>
              </a:rPr>
              <a:t>label</a:t>
            </a:r>
            <a:r>
              <a:rPr lang="zh-CN" altLang="en-US" sz="3200" spc="-10" dirty="0">
                <a:latin typeface="+mn-ea"/>
              </a:rPr>
              <a:t>明显错误的样本进行修正或剔除（</a:t>
            </a:r>
            <a:r>
              <a:rPr lang="en-US" altLang="zh-CN" sz="3200" spc="-10" dirty="0">
                <a:latin typeface="+mn-ea"/>
              </a:rPr>
              <a:t>data</a:t>
            </a: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cleaning/pruning</a:t>
            </a:r>
            <a:r>
              <a:rPr lang="zh-CN" altLang="en-US" sz="3200" spc="-10" dirty="0">
                <a:latin typeface="+mn-ea"/>
              </a:rPr>
              <a:t>）</a:t>
            </a: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75DA613A-9888-324C-889A-95F16966E21B}"/>
              </a:ext>
            </a:extLst>
          </p:cNvPr>
          <p:cNvSpPr txBox="1"/>
          <p:nvPr/>
        </p:nvSpPr>
        <p:spPr>
          <a:xfrm>
            <a:off x="1016671" y="4129017"/>
            <a:ext cx="11175327" cy="1224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对</a:t>
            </a:r>
            <a:r>
              <a:rPr lang="zh-CN" altLang="en-CN" sz="3200" spc="-10" dirty="0">
                <a:latin typeface="+mn-ea"/>
              </a:rPr>
              <a:t>样本数</a:t>
            </a:r>
            <a:r>
              <a:rPr lang="zh-CN" altLang="en-US" sz="3200" spc="-10" dirty="0">
                <a:latin typeface="+mn-ea"/>
              </a:rPr>
              <a:t>少的情形，可对</a:t>
            </a:r>
            <a:r>
              <a:rPr lang="zh-CN" altLang="en-CN" sz="3200" spc="-10" dirty="0">
                <a:latin typeface="+mn-ea"/>
              </a:rPr>
              <a:t>已知样本</a:t>
            </a:r>
            <a:r>
              <a:rPr lang="zh-CN" altLang="en-US" sz="3200" spc="-10" dirty="0">
                <a:latin typeface="+mn-ea"/>
              </a:rPr>
              <a:t>进行简单处理、变换，从而获得更多的样本（</a:t>
            </a:r>
            <a:r>
              <a:rPr lang="en-US" altLang="zh-CN" sz="3200" spc="-10" dirty="0">
                <a:latin typeface="+mn-ea"/>
              </a:rPr>
              <a:t>Data</a:t>
            </a:r>
            <a:r>
              <a:rPr lang="zh-CN" altLang="en-US" sz="3200" spc="-10" dirty="0">
                <a:latin typeface="+mn-ea"/>
              </a:rPr>
              <a:t> </a:t>
            </a:r>
            <a:r>
              <a:rPr lang="en-US" altLang="zh-CN" sz="3200" spc="-10" dirty="0">
                <a:latin typeface="+mn-ea"/>
              </a:rPr>
              <a:t>hinting</a:t>
            </a:r>
            <a:r>
              <a:rPr lang="zh-CN" altLang="en-US" sz="3200" spc="-10" dirty="0">
                <a:latin typeface="+mn-ea"/>
              </a:rPr>
              <a:t>）</a:t>
            </a:r>
          </a:p>
        </p:txBody>
      </p:sp>
      <p:sp>
        <p:nvSpPr>
          <p:cNvPr id="8" name="文本框 119">
            <a:extLst>
              <a:ext uri="{FF2B5EF4-FFF2-40B4-BE49-F238E27FC236}">
                <a16:creationId xmlns:a16="http://schemas.microsoft.com/office/drawing/2014/main" id="{79BACC8C-1B7C-C743-A407-66A98554E9EC}"/>
              </a:ext>
            </a:extLst>
          </p:cNvPr>
          <p:cNvSpPr txBox="1"/>
          <p:nvPr/>
        </p:nvSpPr>
        <p:spPr>
          <a:xfrm>
            <a:off x="1016673" y="5467665"/>
            <a:ext cx="1117532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solidFill>
                  <a:srgbClr val="7030A0"/>
                </a:solidFill>
                <a:latin typeface="+mn-ea"/>
              </a:rPr>
              <a:t>正则化（</a:t>
            </a:r>
            <a:r>
              <a:rPr lang="en-US" altLang="zh-CN" sz="3200" spc="-10" dirty="0">
                <a:solidFill>
                  <a:srgbClr val="7030A0"/>
                </a:solidFill>
                <a:latin typeface="+mn-ea"/>
              </a:rPr>
              <a:t>Regularization</a:t>
            </a:r>
            <a:r>
              <a:rPr lang="zh-CN" altLang="en-US" sz="3200" spc="-10" dirty="0">
                <a:solidFill>
                  <a:srgbClr val="7030A0"/>
                </a:solidFill>
                <a:latin typeface="+mn-ea"/>
              </a:rPr>
              <a:t>）</a:t>
            </a:r>
            <a:r>
              <a:rPr lang="zh-CN" altLang="en-US" sz="3200" spc="-10" dirty="0">
                <a:latin typeface="+mn-ea"/>
              </a:rPr>
              <a:t>等</a:t>
            </a:r>
          </a:p>
        </p:txBody>
      </p:sp>
    </p:spTree>
    <p:extLst>
      <p:ext uri="{BB962C8B-B14F-4D97-AF65-F5344CB8AC3E}">
        <p14:creationId xmlns:p14="http://schemas.microsoft.com/office/powerpoint/2010/main" val="2570950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94037" y="817839"/>
            <a:ext cx="11797963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下面以多项式拟合为例来介绍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正则化</a:t>
            </a:r>
            <a:r>
              <a:rPr lang="zh-CN" altLang="en-US" sz="3200" spc="-10" dirty="0">
                <a:latin typeface="+mn-ea"/>
              </a:rPr>
              <a:t>（</a:t>
            </a:r>
            <a:r>
              <a:rPr lang="en-US" altLang="zh-CN" sz="3200" spc="-10" dirty="0">
                <a:solidFill>
                  <a:srgbClr val="FF0000"/>
                </a:solidFill>
                <a:latin typeface="+mn-ea"/>
              </a:rPr>
              <a:t>Regularization</a:t>
            </a:r>
            <a:r>
              <a:rPr lang="zh-CN" altLang="en-US" sz="3200" spc="-10" dirty="0">
                <a:latin typeface="+mn-ea"/>
              </a:rPr>
              <a:t>）方法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FDCFE9B-13E5-F446-89E6-4E4465872FB1}"/>
                  </a:ext>
                </a:extLst>
              </p:cNvPr>
              <p:cNvSpPr txBox="1"/>
              <p:nvPr/>
            </p:nvSpPr>
            <p:spPr>
              <a:xfrm>
                <a:off x="841601" y="4226466"/>
                <a:ext cx="11244943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正则化</a:t>
                </a:r>
                <a:r>
                  <a:rPr lang="zh-CN" altLang="en-US" sz="3200" spc="-10" dirty="0">
                    <a:latin typeface="+mn-ea"/>
                  </a:rPr>
                  <a:t>思想：从高次函数假设空间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退回</a:t>
                </a:r>
                <a:r>
                  <a:rPr lang="zh-CN" altLang="en-CN" sz="3200" spc="-10" dirty="0">
                    <a:latin typeface="+mn-ea"/>
                  </a:rPr>
                  <a:t>低次</a:t>
                </a:r>
                <a:r>
                  <a:rPr lang="zh-CN" altLang="en-US" sz="3200" spc="-10" dirty="0">
                    <a:latin typeface="+mn-ea"/>
                  </a:rPr>
                  <a:t>函数空间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FDCFE9B-13E5-F446-89E6-4E4465872F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01" y="4226466"/>
                <a:ext cx="11244943" cy="633187"/>
              </a:xfrm>
              <a:prstGeom prst="rect">
                <a:avLst/>
              </a:prstGeom>
              <a:blipFill>
                <a:blip r:embed="rId3"/>
                <a:stretch>
                  <a:fillRect l="-135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626256BD-49AE-FF4E-AF23-1779A3CDE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3102" y="4892311"/>
            <a:ext cx="4191000" cy="134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D43325-9997-0B49-A670-98707CCBC6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002" y="1410105"/>
            <a:ext cx="4013200" cy="2889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5311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394037" y="868783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如何从高次函数假设空间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退回</a:t>
                </a:r>
                <a:r>
                  <a:rPr lang="zh-CN" altLang="en-CN" sz="3200" spc="-10" dirty="0">
                    <a:latin typeface="+mn-ea"/>
                  </a:rPr>
                  <a:t>低次</a:t>
                </a:r>
                <a:r>
                  <a:rPr lang="zh-CN" altLang="en-US" sz="3200" spc="-10" dirty="0">
                    <a:latin typeface="+mn-ea"/>
                  </a:rPr>
                  <a:t>函数空间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？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7" y="868783"/>
                <a:ext cx="11403926" cy="633187"/>
              </a:xfrm>
              <a:prstGeom prst="rect">
                <a:avLst/>
              </a:prstGeom>
              <a:blipFill>
                <a:blip r:embed="rId3"/>
                <a:stretch>
                  <a:fillRect l="-122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8AA61C8E-FE98-A945-AD40-FC063149AC12}"/>
                  </a:ext>
                </a:extLst>
              </p:cNvPr>
              <p:cNvSpPr txBox="1"/>
              <p:nvPr/>
            </p:nvSpPr>
            <p:spPr>
              <a:xfrm>
                <a:off x="767443" y="1472227"/>
                <a:ext cx="11030520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CN" sz="3200" spc="-10" dirty="0">
                    <a:latin typeface="+mn-ea"/>
                  </a:rPr>
                  <a:t>的</a:t>
                </a:r>
                <a:r>
                  <a:rPr lang="zh-CN" altLang="en-US" sz="3200" spc="-10" dirty="0">
                    <a:latin typeface="+mn-ea"/>
                  </a:rPr>
                  <a:t>函数：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sSup>
                      <m:sSup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</m:sSup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8AA61C8E-FE98-A945-AD40-FC063149A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3" y="1472227"/>
                <a:ext cx="11030520" cy="632161"/>
              </a:xfrm>
              <a:prstGeom prst="rect">
                <a:avLst/>
              </a:prstGeom>
              <a:blipFill>
                <a:blip r:embed="rId4"/>
                <a:stretch>
                  <a:fillRect l="-1381" t="-6000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FA608D07-2190-C949-8612-E3142C74D45F}"/>
                  </a:ext>
                </a:extLst>
              </p:cNvPr>
              <p:cNvSpPr txBox="1"/>
              <p:nvPr/>
            </p:nvSpPr>
            <p:spPr>
              <a:xfrm>
                <a:off x="767443" y="2097138"/>
                <a:ext cx="11030520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CN" sz="3200" spc="-10" dirty="0">
                    <a:latin typeface="+mn-ea"/>
                  </a:rPr>
                  <a:t>的</a:t>
                </a:r>
                <a:r>
                  <a:rPr lang="zh-CN" altLang="en-US" sz="3200" spc="-10" dirty="0">
                    <a:latin typeface="+mn-ea"/>
                  </a:rPr>
                  <a:t>函数： </a:t>
                </a:r>
                <a14:m>
                  <m:oMath xmlns:m="http://schemas.openxmlformats.org/officeDocument/2006/math">
                    <m:r>
                      <a:rPr lang="zh-CN" altLang="en-US" sz="3200" b="0" i="0" spc="-1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FA608D07-2190-C949-8612-E3142C74D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3" y="2097138"/>
                <a:ext cx="11030520" cy="632161"/>
              </a:xfrm>
              <a:prstGeom prst="rect">
                <a:avLst/>
              </a:prstGeom>
              <a:blipFill>
                <a:blip r:embed="rId5"/>
                <a:stretch>
                  <a:fillRect l="-1381" t="-3922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1CE798E-BF75-7E4D-9977-F480E234BD2C}"/>
                  </a:ext>
                </a:extLst>
              </p:cNvPr>
              <p:cNvSpPr txBox="1"/>
              <p:nvPr/>
            </p:nvSpPr>
            <p:spPr>
              <a:xfrm>
                <a:off x="767443" y="2788321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CN" sz="3200" spc="-10" dirty="0">
                    <a:latin typeface="+mn-ea"/>
                  </a:rPr>
                  <a:t>当</a:t>
                </a:r>
                <a:r>
                  <a:rPr lang="zh-CN" altLang="en-US" sz="3200" spc="-10" dirty="0">
                    <a:latin typeface="+mn-ea"/>
                  </a:rPr>
                  <a:t>权重满足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时，</a:t>
                </a:r>
                <a:r>
                  <a:rPr lang="en-US" altLang="zh-CN" sz="3200" spc="-1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1CE798E-BF75-7E4D-9977-F480E234BD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443" y="2788321"/>
                <a:ext cx="11403926" cy="633187"/>
              </a:xfrm>
              <a:prstGeom prst="rect">
                <a:avLst/>
              </a:prstGeom>
              <a:blipFill>
                <a:blip r:embed="rId6"/>
                <a:stretch>
                  <a:fillRect l="-122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133DB855-D1FD-074A-9870-B4C7B1D5A45A}"/>
                  </a:ext>
                </a:extLst>
              </p:cNvPr>
              <p:cNvSpPr txBox="1"/>
              <p:nvPr/>
            </p:nvSpPr>
            <p:spPr>
              <a:xfrm>
                <a:off x="788074" y="3469556"/>
                <a:ext cx="11403926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latin typeface="+mn-ea"/>
                  </a:rPr>
                  <a:t>定义权重向量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i="1" spc="-10" dirty="0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32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3200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32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133DB855-D1FD-074A-9870-B4C7B1D5A4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74" y="3469556"/>
                <a:ext cx="11403926" cy="632161"/>
              </a:xfrm>
              <a:prstGeom prst="rect">
                <a:avLst/>
              </a:prstGeom>
              <a:blipFill>
                <a:blip r:embed="rId7"/>
                <a:stretch>
                  <a:fillRect l="-1222" t="-3922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F30866C-ED70-7246-B7F6-F212FCA1B347}"/>
              </a:ext>
            </a:extLst>
          </p:cNvPr>
          <p:cNvSpPr/>
          <p:nvPr/>
        </p:nvSpPr>
        <p:spPr>
          <a:xfrm>
            <a:off x="1012372" y="4433560"/>
            <a:ext cx="4098472" cy="171048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1C7CD29-DB86-8D49-8C07-6D384F27DFA9}"/>
                  </a:ext>
                </a:extLst>
              </p:cNvPr>
              <p:cNvSpPr txBox="1"/>
              <p:nvPr/>
            </p:nvSpPr>
            <p:spPr>
              <a:xfrm>
                <a:off x="1012372" y="4500339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71C7CD29-DB86-8D49-8C07-6D384F27DF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2" y="4500339"/>
                <a:ext cx="3608614" cy="565539"/>
              </a:xfrm>
              <a:prstGeom prst="rect">
                <a:avLst/>
              </a:prstGeom>
              <a:blipFill>
                <a:blip r:embed="rId8"/>
                <a:stretch>
                  <a:fillRect l="-3509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84B1D-BBDB-194D-9E80-0683FE606922}"/>
                  </a:ext>
                </a:extLst>
              </p:cNvPr>
              <p:cNvSpPr txBox="1"/>
              <p:nvPr/>
            </p:nvSpPr>
            <p:spPr>
              <a:xfrm>
                <a:off x="1680327" y="5288802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FD84B1D-BBDB-194D-9E80-0683FE606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327" y="5288802"/>
                <a:ext cx="2590893" cy="523220"/>
              </a:xfrm>
              <a:prstGeom prst="rect">
                <a:avLst/>
              </a:prstGeom>
              <a:blipFill>
                <a:blip r:embed="rId9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8A9644-83B3-7444-9C2F-B6D1CF9F9F70}"/>
                  </a:ext>
                </a:extLst>
              </p:cNvPr>
              <p:cNvSpPr txBox="1"/>
              <p:nvPr/>
            </p:nvSpPr>
            <p:spPr>
              <a:xfrm>
                <a:off x="1217919" y="5711182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28A9644-83B3-7444-9C2F-B6D1CF9F9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919" y="5711182"/>
                <a:ext cx="175785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D566A5ED-FC78-3143-AE31-19BEC579A0C4}"/>
              </a:ext>
            </a:extLst>
          </p:cNvPr>
          <p:cNvSpPr/>
          <p:nvPr/>
        </p:nvSpPr>
        <p:spPr>
          <a:xfrm>
            <a:off x="5529441" y="4353971"/>
            <a:ext cx="5444640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FD6D40AA-3589-2749-8467-90E6B230C780}"/>
                  </a:ext>
                </a:extLst>
              </p:cNvPr>
              <p:cNvSpPr txBox="1"/>
              <p:nvPr/>
            </p:nvSpPr>
            <p:spPr>
              <a:xfrm>
                <a:off x="5620500" y="4392582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FD6D40AA-3589-2749-8467-90E6B230C7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500" y="4392582"/>
                <a:ext cx="3608614" cy="565539"/>
              </a:xfrm>
              <a:prstGeom prst="rect">
                <a:avLst/>
              </a:prstGeom>
              <a:blipFill>
                <a:blip r:embed="rId11"/>
                <a:stretch>
                  <a:fillRect l="-3509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DC4049-7867-144C-80AB-4C9515A15189}"/>
                  </a:ext>
                </a:extLst>
              </p:cNvPr>
              <p:cNvSpPr txBox="1"/>
              <p:nvPr/>
            </p:nvSpPr>
            <p:spPr>
              <a:xfrm>
                <a:off x="6342187" y="4893898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9DC4049-7867-144C-80AB-4C9515A15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87" y="4893898"/>
                <a:ext cx="2590893" cy="523220"/>
              </a:xfrm>
              <a:prstGeom prst="rect">
                <a:avLst/>
              </a:prstGeom>
              <a:blipFill>
                <a:blip r:embed="rId9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8CA229-A63F-094B-B0DD-DAEFEAC0BDA3}"/>
                  </a:ext>
                </a:extLst>
              </p:cNvPr>
              <p:cNvSpPr txBox="1"/>
              <p:nvPr/>
            </p:nvSpPr>
            <p:spPr>
              <a:xfrm>
                <a:off x="5879779" y="5300512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C8CA229-A63F-094B-B0DD-DAEFEAC0BD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779" y="5300512"/>
                <a:ext cx="1757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F772D0-C2BD-D34C-8128-4BD6661F362A}"/>
                  </a:ext>
                </a:extLst>
              </p:cNvPr>
              <p:cNvSpPr txBox="1"/>
              <p:nvPr/>
            </p:nvSpPr>
            <p:spPr>
              <a:xfrm>
                <a:off x="6369065" y="5671369"/>
                <a:ext cx="48105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 err="1"/>
                  <a:t>s.t.</a:t>
                </a:r>
                <a:r>
                  <a:rPr lang="en-CN" sz="2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13F772D0-C2BD-D34C-8128-4BD6661F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9065" y="5671369"/>
                <a:ext cx="4810564" cy="523220"/>
              </a:xfrm>
              <a:prstGeom prst="rect">
                <a:avLst/>
              </a:prstGeom>
              <a:blipFill>
                <a:blip r:embed="rId13"/>
                <a:stretch>
                  <a:fillRect l="-2632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92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2" grpId="0" animBg="1"/>
      <p:bldP spid="11" grpId="0"/>
      <p:bldP spid="15" grpId="0"/>
      <p:bldP spid="17" grpId="0"/>
      <p:bldP spid="19" grpId="0" animBg="1"/>
      <p:bldP spid="20" grpId="0"/>
      <p:bldP spid="21" grpId="0"/>
      <p:bldP spid="22" grpId="0"/>
      <p:bldP spid="2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374442" y="980795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对限制条件进行放松，推广到更一般的情形：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4AD2CAB-AC51-574B-87D2-19B930FC1623}"/>
              </a:ext>
            </a:extLst>
          </p:cNvPr>
          <p:cNvSpPr/>
          <p:nvPr/>
        </p:nvSpPr>
        <p:spPr>
          <a:xfrm>
            <a:off x="579065" y="1706928"/>
            <a:ext cx="5444640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065B7DC5-926C-EC44-9E03-9BB24C48D605}"/>
                  </a:ext>
                </a:extLst>
              </p:cNvPr>
              <p:cNvSpPr txBox="1"/>
              <p:nvPr/>
            </p:nvSpPr>
            <p:spPr>
              <a:xfrm>
                <a:off x="670124" y="1745539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065B7DC5-926C-EC44-9E03-9BB24C48D6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" y="1745539"/>
                <a:ext cx="3608614" cy="565539"/>
              </a:xfrm>
              <a:prstGeom prst="rect">
                <a:avLst/>
              </a:prstGeom>
              <a:blipFill>
                <a:blip r:embed="rId3"/>
                <a:stretch>
                  <a:fillRect l="-3509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4ACE7-3040-554A-825A-A697776D348D}"/>
                  </a:ext>
                </a:extLst>
              </p:cNvPr>
              <p:cNvSpPr txBox="1"/>
              <p:nvPr/>
            </p:nvSpPr>
            <p:spPr>
              <a:xfrm>
                <a:off x="1391811" y="2246855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D4ACE7-3040-554A-825A-A697776D34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11" y="2246855"/>
                <a:ext cx="2590893" cy="523220"/>
              </a:xfrm>
              <a:prstGeom prst="rect">
                <a:avLst/>
              </a:prstGeom>
              <a:blipFill>
                <a:blip r:embed="rId4"/>
                <a:stretch>
                  <a:fillRect l="-4878" t="-14634" b="-317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9DF713-0625-4742-9F66-DC5F5538AF52}"/>
                  </a:ext>
                </a:extLst>
              </p:cNvPr>
              <p:cNvSpPr txBox="1"/>
              <p:nvPr/>
            </p:nvSpPr>
            <p:spPr>
              <a:xfrm>
                <a:off x="929403" y="2653469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39DF713-0625-4742-9F66-DC5F5538A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03" y="2653469"/>
                <a:ext cx="1757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1D8DF-E6E3-7447-9DBF-07D92CC392B3}"/>
                  </a:ext>
                </a:extLst>
              </p:cNvPr>
              <p:cNvSpPr txBox="1"/>
              <p:nvPr/>
            </p:nvSpPr>
            <p:spPr>
              <a:xfrm>
                <a:off x="1418689" y="3024326"/>
                <a:ext cx="481056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 err="1"/>
                  <a:t>s.t.</a:t>
                </a:r>
                <a:r>
                  <a:rPr lang="en-CN" sz="2800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=…=</m:t>
                    </m:r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521D8DF-E6E3-7447-9DBF-07D92CC39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8689" y="3024326"/>
                <a:ext cx="4810564" cy="523220"/>
              </a:xfrm>
              <a:prstGeom prst="rect">
                <a:avLst/>
              </a:prstGeom>
              <a:blipFill>
                <a:blip r:embed="rId6"/>
                <a:stretch>
                  <a:fillRect l="-2632" t="-14286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9476438-996D-FB49-A48B-F01B76847E9F}"/>
              </a:ext>
            </a:extLst>
          </p:cNvPr>
          <p:cNvSpPr/>
          <p:nvPr/>
        </p:nvSpPr>
        <p:spPr>
          <a:xfrm>
            <a:off x="6333728" y="1702497"/>
            <a:ext cx="5444640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C6EA241D-162C-4E47-9A63-277E839FE186}"/>
                  </a:ext>
                </a:extLst>
              </p:cNvPr>
              <p:cNvSpPr txBox="1"/>
              <p:nvPr/>
            </p:nvSpPr>
            <p:spPr>
              <a:xfrm>
                <a:off x="6424787" y="1741108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C6EA241D-162C-4E47-9A63-277E839FE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787" y="1741108"/>
                <a:ext cx="3608614" cy="565539"/>
              </a:xfrm>
              <a:prstGeom prst="rect">
                <a:avLst/>
              </a:prstGeom>
              <a:blipFill>
                <a:blip r:embed="rId7"/>
                <a:stretch>
                  <a:fillRect l="-3497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A9C5D-602A-284C-A661-14484E8E4FE1}"/>
                  </a:ext>
                </a:extLst>
              </p:cNvPr>
              <p:cNvSpPr txBox="1"/>
              <p:nvPr/>
            </p:nvSpPr>
            <p:spPr>
              <a:xfrm>
                <a:off x="7146474" y="2242424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DA9C5D-602A-284C-A661-14484E8E4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6474" y="2242424"/>
                <a:ext cx="2590893" cy="523220"/>
              </a:xfrm>
              <a:prstGeom prst="rect">
                <a:avLst/>
              </a:prstGeom>
              <a:blipFill>
                <a:blip r:embed="rId8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25A96-76D2-6F47-AF1A-16FD9F40E835}"/>
                  </a:ext>
                </a:extLst>
              </p:cNvPr>
              <p:cNvSpPr txBox="1"/>
              <p:nvPr/>
            </p:nvSpPr>
            <p:spPr>
              <a:xfrm>
                <a:off x="6684066" y="2649038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F25A96-76D2-6F47-AF1A-16FD9F40E8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066" y="2649038"/>
                <a:ext cx="1757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9B21B5-8003-A14C-BA87-BAB7397CB717}"/>
                  </a:ext>
                </a:extLst>
              </p:cNvPr>
              <p:cNvSpPr txBox="1"/>
              <p:nvPr/>
            </p:nvSpPr>
            <p:spPr>
              <a:xfrm>
                <a:off x="7173352" y="3019895"/>
                <a:ext cx="4810564" cy="57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E9B21B5-8003-A14C-BA87-BAB7397CB7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3352" y="3019895"/>
                <a:ext cx="4810564" cy="577722"/>
              </a:xfrm>
              <a:prstGeom prst="rect">
                <a:avLst/>
              </a:prstGeom>
              <a:blipFill>
                <a:blip r:embed="rId10"/>
                <a:stretch>
                  <a:fillRect l="-2632" t="-110638" b="-1659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484AA0E2-0768-7B48-ACAF-F013C91E60CD}"/>
                  </a:ext>
                </a:extLst>
              </p:cNvPr>
              <p:cNvSpPr txBox="1"/>
              <p:nvPr/>
            </p:nvSpPr>
            <p:spPr>
              <a:xfrm>
                <a:off x="670124" y="3799958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更灵活：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3200" i="1" spc="-1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484AA0E2-0768-7B48-ACAF-F013C91E60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" y="3799958"/>
                <a:ext cx="11403926" cy="633187"/>
              </a:xfrm>
              <a:prstGeom prst="rect">
                <a:avLst/>
              </a:prstGeom>
              <a:blipFill>
                <a:blip r:embed="rId11"/>
                <a:stretch>
                  <a:fillRect l="-1224" t="-4000" b="-3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819E2804-3F36-C748-9EF4-F44DDD0D6EE4}"/>
                  </a:ext>
                </a:extLst>
              </p:cNvPr>
              <p:cNvSpPr txBox="1"/>
              <p:nvPr/>
            </p:nvSpPr>
            <p:spPr>
              <a:xfrm>
                <a:off x="670124" y="4492623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过拟合风险更低：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solidFill>
                      <a:srgbClr val="7030A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3200" i="1" spc="-1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⊂</m:t>
                    </m:r>
                    <m:sSub>
                      <m:sSubPr>
                        <m:ctrlP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7" name="文本框 119">
                <a:extLst>
                  <a:ext uri="{FF2B5EF4-FFF2-40B4-BE49-F238E27FC236}">
                    <a16:creationId xmlns:a16="http://schemas.microsoft.com/office/drawing/2014/main" id="{819E2804-3F36-C748-9EF4-F44DDD0D6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124" y="4492623"/>
                <a:ext cx="11403926" cy="633187"/>
              </a:xfrm>
              <a:prstGeom prst="rect">
                <a:avLst/>
              </a:prstGeom>
              <a:blipFill>
                <a:blip r:embed="rId12"/>
                <a:stretch>
                  <a:fillRect l="-122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660799" y="5345718"/>
                <a:ext cx="11403926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缺点：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≠0)</m:t>
                        </m:r>
                      </m:e>
                    </m:nary>
                    <m:r>
                      <a:rPr lang="en-US" altLang="zh-CN" sz="3200" i="1" spc="-1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32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是离散不等式，不易求解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99" y="5345718"/>
                <a:ext cx="11403926" cy="735138"/>
              </a:xfrm>
              <a:prstGeom prst="rect">
                <a:avLst/>
              </a:prstGeom>
              <a:blipFill>
                <a:blip r:embed="rId13"/>
                <a:stretch>
                  <a:fillRect l="-1224" t="-88333" b="-151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4AAE0CF-6661-2B42-AA13-54055AEF57C7}"/>
              </a:ext>
            </a:extLst>
          </p:cNvPr>
          <p:cNvCxnSpPr>
            <a:cxnSpLocks/>
          </p:cNvCxnSpPr>
          <p:nvPr/>
        </p:nvCxnSpPr>
        <p:spPr>
          <a:xfrm>
            <a:off x="5895031" y="2649038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427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374442" y="791604"/>
                <a:ext cx="11403926" cy="7351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对于向量</a:t>
                </a:r>
                <a14:m>
                  <m:oMath xmlns:m="http://schemas.openxmlformats.org/officeDocument/2006/math">
                    <m:r>
                      <a:rPr lang="en-US" altLang="zh-CN" sz="32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32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32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32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≠0)</m:t>
                        </m:r>
                      </m:e>
                    </m:nary>
                  </m:oMath>
                </a14:m>
                <a:r>
                  <a:rPr lang="en-US" altLang="zh-CN" sz="3200" spc="-10" dirty="0">
                    <a:latin typeface="+mn-ea"/>
                  </a:rPr>
                  <a:t>   </a:t>
                </a:r>
                <a:r>
                  <a:rPr lang="zh-CN" altLang="en-US" sz="3200" spc="-10" dirty="0">
                    <a:latin typeface="+mn-ea"/>
                  </a:rPr>
                  <a:t>表示其</a:t>
                </a:r>
                <a:r>
                  <a:rPr lang="en-US" altLang="zh-CN" sz="3200" spc="-10" dirty="0">
                    <a:latin typeface="+mn-ea"/>
                  </a:rPr>
                  <a:t>0-</a:t>
                </a:r>
                <a:r>
                  <a:rPr lang="zh-CN" altLang="en-US" sz="3200" spc="-10" dirty="0">
                    <a:latin typeface="+mn-ea"/>
                  </a:rPr>
                  <a:t>范数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42" y="791604"/>
                <a:ext cx="11403926" cy="735138"/>
              </a:xfrm>
              <a:prstGeom prst="rect">
                <a:avLst/>
              </a:prstGeom>
              <a:blipFill>
                <a:blip r:embed="rId3"/>
                <a:stretch>
                  <a:fillRect l="-1224" t="-91525" b="-1542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314267" y="3151593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solidFill>
                      <a:schemeClr val="tx1"/>
                    </a:solidFill>
                    <a:latin typeface="+mn-ea"/>
                  </a:rPr>
                  <a:t>将假设空间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latin typeface="+mn-ea"/>
                  </a:rPr>
                  <a:t>的限制条件进行变换</a:t>
                </a:r>
                <a:r>
                  <a:rPr lang="en-US" altLang="zh-CN" sz="3200" spc="-10" dirty="0">
                    <a:latin typeface="+mn-ea"/>
                  </a:rPr>
                  <a:t>:</a:t>
                </a: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267" y="3151593"/>
                <a:ext cx="11403926" cy="633187"/>
              </a:xfrm>
              <a:prstGeom prst="rect">
                <a:avLst/>
              </a:prstGeom>
              <a:blipFill>
                <a:blip r:embed="rId4"/>
                <a:stretch>
                  <a:fillRect l="-1224" t="-3922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7ECC3AB1-9F94-6044-B9F6-28EA1533936D}"/>
                  </a:ext>
                </a:extLst>
              </p:cNvPr>
              <p:cNvSpPr txBox="1"/>
              <p:nvPr/>
            </p:nvSpPr>
            <p:spPr>
              <a:xfrm>
                <a:off x="3168115" y="1526742"/>
                <a:ext cx="8817784" cy="753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32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32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altLang="zh-CN" sz="3200" i="1" spc="-1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lang="en-US" altLang="zh-CN" sz="3200" spc="-10" dirty="0">
                    <a:latin typeface="+mn-ea"/>
                  </a:rPr>
                  <a:t>            </a:t>
                </a:r>
                <a:r>
                  <a:rPr lang="zh-CN" altLang="en-US" sz="3200" spc="-10" dirty="0">
                    <a:latin typeface="+mn-ea"/>
                  </a:rPr>
                  <a:t>表示其</a:t>
                </a:r>
                <a:r>
                  <a:rPr lang="en-US" altLang="zh-CN" sz="3200" spc="-10" dirty="0">
                    <a:latin typeface="+mn-ea"/>
                  </a:rPr>
                  <a:t>1-</a:t>
                </a:r>
                <a:r>
                  <a:rPr lang="zh-CN" altLang="en-US" sz="3200" spc="-10" dirty="0">
                    <a:latin typeface="+mn-ea"/>
                  </a:rPr>
                  <a:t>范数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0" name="文本框 119">
                <a:extLst>
                  <a:ext uri="{FF2B5EF4-FFF2-40B4-BE49-F238E27FC236}">
                    <a16:creationId xmlns:a16="http://schemas.microsoft.com/office/drawing/2014/main" id="{7ECC3AB1-9F94-6044-B9F6-28EA15339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15" y="1526742"/>
                <a:ext cx="8817784" cy="753540"/>
              </a:xfrm>
              <a:prstGeom prst="rect">
                <a:avLst/>
              </a:prstGeom>
              <a:blipFill>
                <a:blip r:embed="rId5"/>
                <a:stretch>
                  <a:fillRect t="-86667" b="-15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98A6ACBE-905F-5642-A10D-8134FA3CEA60}"/>
                  </a:ext>
                </a:extLst>
              </p:cNvPr>
              <p:cNvSpPr txBox="1"/>
              <p:nvPr/>
            </p:nvSpPr>
            <p:spPr>
              <a:xfrm>
                <a:off x="3168115" y="2045143"/>
                <a:ext cx="8817784" cy="12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1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spc="-1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3200" b="0" i="1" spc="-1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10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sub>
                              <m:sup>
                                <m:r>
                                  <a:rPr lang="en-US" altLang="zh-CN" sz="3200" i="1" spc="-1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r>
                  <a:rPr lang="en-US" altLang="zh-CN" sz="3200" spc="-10" dirty="0">
                    <a:latin typeface="+mn-ea"/>
                  </a:rPr>
                  <a:t>             </a:t>
                </a:r>
                <a:r>
                  <a:rPr lang="zh-CN" altLang="en-US" sz="3200" spc="-10" dirty="0">
                    <a:latin typeface="+mn-ea"/>
                  </a:rPr>
                  <a:t>表示其</a:t>
                </a:r>
                <a:r>
                  <a:rPr lang="en-US" altLang="zh-CN" sz="3200" b="1" spc="-10" dirty="0">
                    <a:solidFill>
                      <a:srgbClr val="FF0000"/>
                    </a:solidFill>
                    <a:latin typeface="+mn-ea"/>
                  </a:rPr>
                  <a:t>2-</a:t>
                </a:r>
                <a:r>
                  <a:rPr lang="zh-CN" altLang="en-US" sz="3200" b="1" spc="-10" dirty="0">
                    <a:solidFill>
                      <a:srgbClr val="FF0000"/>
                    </a:solidFill>
                    <a:latin typeface="+mn-ea"/>
                  </a:rPr>
                  <a:t>范数</a:t>
                </a:r>
                <a:endParaRPr lang="en-US" altLang="zh-CN" sz="3200" b="1" spc="-1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98A6ACBE-905F-5642-A10D-8134FA3CE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8115" y="2045143"/>
                <a:ext cx="8817784" cy="1294906"/>
              </a:xfrm>
              <a:prstGeom prst="rect">
                <a:avLst/>
              </a:prstGeom>
              <a:blipFill>
                <a:blip r:embed="rId6"/>
                <a:stretch>
                  <a:fillRect t="-24038" b="-7307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9D068F5-E43D-BD4B-9F74-5B6F54F02069}"/>
              </a:ext>
            </a:extLst>
          </p:cNvPr>
          <p:cNvSpPr/>
          <p:nvPr/>
        </p:nvSpPr>
        <p:spPr>
          <a:xfrm>
            <a:off x="445812" y="3881320"/>
            <a:ext cx="5150947" cy="177383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F8AD1AE-ACB6-8049-B3D1-1C59126AB1E6}"/>
                  </a:ext>
                </a:extLst>
              </p:cNvPr>
              <p:cNvSpPr txBox="1"/>
              <p:nvPr/>
            </p:nvSpPr>
            <p:spPr>
              <a:xfrm>
                <a:off x="536871" y="3919931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DF8AD1AE-ACB6-8049-B3D1-1C59126AB1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71" y="3919931"/>
                <a:ext cx="3608614" cy="565539"/>
              </a:xfrm>
              <a:prstGeom prst="rect">
                <a:avLst/>
              </a:prstGeom>
              <a:blipFill>
                <a:blip r:embed="rId7"/>
                <a:stretch>
                  <a:fillRect l="-3509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796145-040B-F14E-847F-D47F627224C0}"/>
                  </a:ext>
                </a:extLst>
              </p:cNvPr>
              <p:cNvSpPr txBox="1"/>
              <p:nvPr/>
            </p:nvSpPr>
            <p:spPr>
              <a:xfrm>
                <a:off x="1258558" y="4421247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B796145-040B-F14E-847F-D47F627224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8558" y="4421247"/>
                <a:ext cx="2590893" cy="523220"/>
              </a:xfrm>
              <a:prstGeom prst="rect">
                <a:avLst/>
              </a:prstGeom>
              <a:blipFill>
                <a:blip r:embed="rId8"/>
                <a:stretch>
                  <a:fillRect l="-4390" t="-11905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61F73-0C2D-2C4D-8377-30EF1A8EA78D}"/>
                  </a:ext>
                </a:extLst>
              </p:cNvPr>
              <p:cNvSpPr txBox="1"/>
              <p:nvPr/>
            </p:nvSpPr>
            <p:spPr>
              <a:xfrm>
                <a:off x="796150" y="4827861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C61F73-0C2D-2C4D-8377-30EF1A8EA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50" y="4827861"/>
                <a:ext cx="1757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7049D4-EF91-4849-A240-A1732684CB07}"/>
                  </a:ext>
                </a:extLst>
              </p:cNvPr>
              <p:cNvSpPr txBox="1"/>
              <p:nvPr/>
            </p:nvSpPr>
            <p:spPr>
              <a:xfrm>
                <a:off x="1285436" y="5198718"/>
                <a:ext cx="4810564" cy="5777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</m:sSub>
                        <m: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0)</m:t>
                        </m:r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77049D4-EF91-4849-A240-A1732684C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436" y="5198718"/>
                <a:ext cx="4810564" cy="577722"/>
              </a:xfrm>
              <a:prstGeom prst="rect">
                <a:avLst/>
              </a:prstGeom>
              <a:blipFill>
                <a:blip r:embed="rId10"/>
                <a:stretch>
                  <a:fillRect l="-2632" t="-110638" b="-1638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7D1A8-A271-FF49-AC1A-2F8FF2CD40F5}"/>
              </a:ext>
            </a:extLst>
          </p:cNvPr>
          <p:cNvSpPr/>
          <p:nvPr/>
        </p:nvSpPr>
        <p:spPr>
          <a:xfrm>
            <a:off x="6263227" y="3881320"/>
            <a:ext cx="5454965" cy="1944172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/>
              <p:nvPr/>
            </p:nvSpPr>
            <p:spPr>
              <a:xfrm>
                <a:off x="6354287" y="3919931"/>
                <a:ext cx="360861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287" y="3919931"/>
                <a:ext cx="3608614" cy="565539"/>
              </a:xfrm>
              <a:prstGeom prst="rect">
                <a:avLst/>
              </a:prstGeom>
              <a:blipFill>
                <a:blip r:embed="rId11"/>
                <a:stretch>
                  <a:fillRect l="-3509" t="-4348" r="-1404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/>
              <p:nvPr/>
            </p:nvSpPr>
            <p:spPr>
              <a:xfrm>
                <a:off x="7075974" y="4421247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974" y="4421247"/>
                <a:ext cx="2590893" cy="523220"/>
              </a:xfrm>
              <a:prstGeom prst="rect">
                <a:avLst/>
              </a:prstGeom>
              <a:blipFill>
                <a:blip r:embed="rId12"/>
                <a:stretch>
                  <a:fillRect l="-4878" t="-11905" b="-2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/>
              <p:nvPr/>
            </p:nvSpPr>
            <p:spPr>
              <a:xfrm>
                <a:off x="6613566" y="4827861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566" y="4827861"/>
                <a:ext cx="175785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/>
              <p:nvPr/>
            </p:nvSpPr>
            <p:spPr>
              <a:xfrm>
                <a:off x="7102852" y="5198718"/>
                <a:ext cx="4810564" cy="626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2852" y="5198718"/>
                <a:ext cx="4810564" cy="626775"/>
              </a:xfrm>
              <a:prstGeom prst="rect">
                <a:avLst/>
              </a:prstGeom>
              <a:blipFill>
                <a:blip r:embed="rId14"/>
                <a:stretch>
                  <a:fillRect l="-2639" t="-98000" b="-15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F96D74-AD8E-2040-A042-C0CCE1C888DB}"/>
              </a:ext>
            </a:extLst>
          </p:cNvPr>
          <p:cNvCxnSpPr>
            <a:cxnSpLocks/>
          </p:cNvCxnSpPr>
          <p:nvPr/>
        </p:nvCxnSpPr>
        <p:spPr>
          <a:xfrm>
            <a:off x="5591247" y="4827861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119">
                <a:extLst>
                  <a:ext uri="{FF2B5EF4-FFF2-40B4-BE49-F238E27FC236}">
                    <a16:creationId xmlns:a16="http://schemas.microsoft.com/office/drawing/2014/main" id="{54552527-3727-B449-ABCA-E6466B1D0021}"/>
                  </a:ext>
                </a:extLst>
              </p:cNvPr>
              <p:cNvSpPr txBox="1"/>
              <p:nvPr/>
            </p:nvSpPr>
            <p:spPr>
              <a:xfrm>
                <a:off x="557728" y="5749802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32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(0)⊂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(1.024)⊂</m:t>
                    </m:r>
                    <m:r>
                      <m:rPr>
                        <m:nor/>
                      </m:rPr>
                      <a:rPr lang="en-US" altLang="zh-CN" sz="3200" spc="-10" dirty="0">
                        <a:latin typeface="+mn-ea"/>
                      </a:rPr>
                      <m:t>….</m:t>
                    </m:r>
                    <m:r>
                      <m:rPr>
                        <m:nor/>
                      </m:rPr>
                      <a:rPr lang="en-US" altLang="zh-CN" sz="3200" spc="-10" dirty="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(1024)⊂</m:t>
                    </m:r>
                  </m:oMath>
                </a14:m>
                <a:r>
                  <a:rPr lang="en-US" altLang="zh-CN" sz="3200" spc="-10" dirty="0">
                    <a:latin typeface="+mn-ea"/>
                  </a:rPr>
                  <a:t>….</a:t>
                </a:r>
                <a:r>
                  <a:rPr lang="en-US" altLang="zh-CN" sz="3200" spc="-1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⊂</m:t>
                    </m:r>
                    <m:r>
                      <a:rPr lang="en-US" altLang="zh-CN" sz="32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e>
                    </m:d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e>
                      <m:sub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33" name="文本框 119">
                <a:extLst>
                  <a:ext uri="{FF2B5EF4-FFF2-40B4-BE49-F238E27FC236}">
                    <a16:creationId xmlns:a16="http://schemas.microsoft.com/office/drawing/2014/main" id="{54552527-3727-B449-ABCA-E6466B1D00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28" y="5749802"/>
                <a:ext cx="11403926" cy="633187"/>
              </a:xfrm>
              <a:prstGeom prst="rect">
                <a:avLst/>
              </a:prstGeom>
              <a:blipFill>
                <a:blip r:embed="rId15"/>
                <a:stretch>
                  <a:fillRect l="-1224" t="-7843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3767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/>
      <p:bldP spid="24" grpId="0"/>
      <p:bldP spid="25" grpId="0"/>
      <p:bldP spid="26" grpId="0"/>
      <p:bldP spid="27" grpId="0" animBg="1"/>
      <p:bldP spid="28" grpId="0"/>
      <p:bldP spid="29" grpId="0"/>
      <p:bldP spid="30" grpId="0"/>
      <p:bldP spid="31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22D3DB90-C4F3-3D42-AE1C-2B03E43B1AA8}"/>
              </a:ext>
            </a:extLst>
          </p:cNvPr>
          <p:cNvSpPr txBox="1"/>
          <p:nvPr/>
        </p:nvSpPr>
        <p:spPr>
          <a:xfrm>
            <a:off x="609054" y="935423"/>
            <a:ext cx="548694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回顾机器学习的工作流程：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5A0D8E-B1DC-4A4A-B4A9-84320B1724D0}"/>
                  </a:ext>
                </a:extLst>
              </p:cNvPr>
              <p:cNvSpPr/>
              <p:nvPr/>
            </p:nvSpPr>
            <p:spPr>
              <a:xfrm>
                <a:off x="1126319" y="3969324"/>
                <a:ext cx="4112581" cy="768096"/>
              </a:xfrm>
              <a:prstGeom prst="rect">
                <a:avLst/>
              </a:prstGeom>
              <a:noFill/>
              <a:ln w="666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000" dirty="0">
                    <a:solidFill>
                      <a:schemeClr val="accent1">
                        <a:lumMod val="75000"/>
                      </a:schemeClr>
                    </a:solidFill>
                  </a:rPr>
                  <a:t>训练数据集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𝒟</m:t>
                      </m:r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d>
                        <m:dPr>
                          <m:ctrlP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d>
                        <m:dPr>
                          <m:ctrlP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CN" sz="2000" i="1" spc="-1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 sz="2000" i="1" spc="-1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000" i="1" spc="-1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 spc="-1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CN" sz="20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55A0D8E-B1DC-4A4A-B4A9-84320B1724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6319" y="3969324"/>
                <a:ext cx="4112581" cy="76809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666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F7B799-CDE6-114A-B728-65D902627060}"/>
              </a:ext>
            </a:extLst>
          </p:cNvPr>
          <p:cNvCxnSpPr>
            <a:cxnSpLocks/>
          </p:cNvCxnSpPr>
          <p:nvPr/>
        </p:nvCxnSpPr>
        <p:spPr>
          <a:xfrm>
            <a:off x="5238900" y="4377351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9DC480-FAD4-EA44-9B8F-D1AD2C6F8CD3}"/>
              </a:ext>
            </a:extLst>
          </p:cNvPr>
          <p:cNvSpPr txBox="1"/>
          <p:nvPr/>
        </p:nvSpPr>
        <p:spPr>
          <a:xfrm>
            <a:off x="1747685" y="4762753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银行历史批准好坏的记录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  <a:endParaRPr lang="en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8B7557-A737-784C-B7FB-B6B50E09D6B5}"/>
              </a:ext>
            </a:extLst>
          </p:cNvPr>
          <p:cNvGrpSpPr/>
          <p:nvPr/>
        </p:nvGrpSpPr>
        <p:grpSpPr>
          <a:xfrm>
            <a:off x="5947366" y="3880054"/>
            <a:ext cx="2036227" cy="994594"/>
            <a:chOff x="5504687" y="3566161"/>
            <a:chExt cx="2036227" cy="99459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BA4E6D-8084-5C4F-907B-33EF7D5F2AAF}"/>
                </a:ext>
              </a:extLst>
            </p:cNvPr>
            <p:cNvSpPr/>
            <p:nvPr/>
          </p:nvSpPr>
          <p:spPr>
            <a:xfrm>
              <a:off x="5504687" y="3566161"/>
              <a:ext cx="2036227" cy="994594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E88DE66-A1CF-724A-8139-BE680A034C85}"/>
                    </a:ext>
                  </a:extLst>
                </p:cNvPr>
                <p:cNvSpPr txBox="1"/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CN" sz="2000" dirty="0">
                      <a:solidFill>
                        <a:srgbClr val="FF0000"/>
                      </a:solidFill>
                      <a:latin typeface="+mn-ea"/>
                    </a:rPr>
                    <a:t>学习算法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𝒜</m:t>
                        </m:r>
                      </m:oMath>
                    </m:oMathPara>
                  </a14:m>
                  <a:endParaRPr lang="en-CN" sz="2000" dirty="0">
                    <a:solidFill>
                      <a:srgbClr val="FF0000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FB027BA-4E69-4C4E-B070-02B035878E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blipFill>
                  <a:blip r:embed="rId4"/>
                  <a:stretch>
                    <a:fillRect l="-5155" t="-5357" r="-4124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395D51-D59A-664A-8CB9-CE16645C40A2}"/>
              </a:ext>
            </a:extLst>
          </p:cNvPr>
          <p:cNvCxnSpPr>
            <a:cxnSpLocks/>
          </p:cNvCxnSpPr>
          <p:nvPr/>
        </p:nvCxnSpPr>
        <p:spPr>
          <a:xfrm>
            <a:off x="8007244" y="4377389"/>
            <a:ext cx="66844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005455-F254-6F44-9955-FE122A5B7041}"/>
                  </a:ext>
                </a:extLst>
              </p:cNvPr>
              <p:cNvSpPr/>
              <p:nvPr/>
            </p:nvSpPr>
            <p:spPr>
              <a:xfrm>
                <a:off x="8698152" y="3969324"/>
                <a:ext cx="2353028" cy="768096"/>
              </a:xfrm>
              <a:prstGeom prst="rect">
                <a:avLst/>
              </a:prstGeom>
              <a:noFill/>
              <a:ln w="666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000" dirty="0">
                    <a:solidFill>
                      <a:srgbClr val="7030A0"/>
                    </a:solidFill>
                  </a:rPr>
                  <a:t>最终的学习函数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𝑔</m:t>
                      </m:r>
                      <m:r>
                        <a:rPr lang="en-CN" sz="200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000" b="0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CN" sz="20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1005455-F254-6F44-9955-FE122A5B70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152" y="3969324"/>
                <a:ext cx="2353028" cy="7680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666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D31B67C4-35C0-D241-A378-C9D7F925FDDD}"/>
              </a:ext>
            </a:extLst>
          </p:cNvPr>
          <p:cNvGrpSpPr/>
          <p:nvPr/>
        </p:nvGrpSpPr>
        <p:grpSpPr>
          <a:xfrm>
            <a:off x="2547258" y="5255207"/>
            <a:ext cx="2013474" cy="920888"/>
            <a:chOff x="5504687" y="3566161"/>
            <a:chExt cx="2036227" cy="99459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2EFA320-DC64-0945-9774-295A82F03F24}"/>
                </a:ext>
              </a:extLst>
            </p:cNvPr>
            <p:cNvSpPr/>
            <p:nvPr/>
          </p:nvSpPr>
          <p:spPr>
            <a:xfrm>
              <a:off x="5504687" y="3566161"/>
              <a:ext cx="2036227" cy="994594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C8D8F07-FF5F-0048-8F74-7CA666339CB4}"/>
                    </a:ext>
                  </a:extLst>
                </p:cNvPr>
                <p:cNvSpPr txBox="1"/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l"/>
                  <a:r>
                    <a:rPr lang="en-CN" sz="2000" dirty="0">
                      <a:solidFill>
                        <a:srgbClr val="FF0000"/>
                      </a:solidFill>
                      <a:latin typeface="+mn-ea"/>
                    </a:rPr>
                    <a:t>假设集合</a:t>
                  </a:r>
                </a:p>
                <a:p>
                  <a:pPr algn="l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ℋ</m:t>
                        </m:r>
                      </m:oMath>
                    </m:oMathPara>
                  </a14:m>
                  <a:endParaRPr lang="en-CN" sz="2000" dirty="0">
                    <a:solidFill>
                      <a:srgbClr val="FF0000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9F48EDB-3AE2-B044-83E7-3CA172416F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7714" y="3775242"/>
                  <a:ext cx="1210588" cy="707886"/>
                </a:xfrm>
                <a:prstGeom prst="rect">
                  <a:avLst/>
                </a:prstGeom>
                <a:blipFill>
                  <a:blip r:embed="rId6"/>
                  <a:stretch>
                    <a:fillRect l="-5263" t="-5769" r="-6316" b="-3846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" name="Bent Arrow 18">
            <a:extLst>
              <a:ext uri="{FF2B5EF4-FFF2-40B4-BE49-F238E27FC236}">
                <a16:creationId xmlns:a16="http://schemas.microsoft.com/office/drawing/2014/main" id="{8F72D33B-596C-2549-B950-4B4DBC2A90AE}"/>
              </a:ext>
            </a:extLst>
          </p:cNvPr>
          <p:cNvSpPr/>
          <p:nvPr/>
        </p:nvSpPr>
        <p:spPr>
          <a:xfrm rot="5400000" flipH="1">
            <a:off x="5353069" y="4068205"/>
            <a:ext cx="994593" cy="2579268"/>
          </a:xfrm>
          <a:prstGeom prst="bentArrow">
            <a:avLst>
              <a:gd name="adj1" fmla="val 6439"/>
              <a:gd name="adj2" fmla="val 11517"/>
              <a:gd name="adj3" fmla="val 36236"/>
              <a:gd name="adj4" fmla="val 4375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03F945-ED4C-8541-B123-A183505D379B}"/>
                  </a:ext>
                </a:extLst>
              </p:cNvPr>
              <p:cNvSpPr txBox="1"/>
              <p:nvPr/>
            </p:nvSpPr>
            <p:spPr>
              <a:xfrm>
                <a:off x="4177012" y="5878453"/>
                <a:ext cx="700589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（</a:t>
                </a:r>
                <a:r>
                  <a:rPr lang="en-CN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包含好的和不好的假设</a:t>
                </a:r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，算法</a:t>
                </a:r>
                <a14:m>
                  <m:oMath xmlns:m="http://schemas.openxmlformats.org/officeDocument/2006/math">
                    <m:r>
                      <a:rPr lang="en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CN" dirty="0">
                    <a:solidFill>
                      <a:srgbClr val="FF0000"/>
                    </a:solidFill>
                    <a:latin typeface="+mn-ea"/>
                  </a:rPr>
                  <a:t>从中</a:t>
                </a:r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选择“最好”的作为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r>
                      <a:rPr lang="en-US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>
                    <a:solidFill>
                      <a:schemeClr val="bg2">
                        <a:lumMod val="25000"/>
                      </a:schemeClr>
                    </a:solidFill>
                    <a:latin typeface="+mn-ea"/>
                  </a:rPr>
                  <a:t>）</a:t>
                </a:r>
                <a:endParaRPr lang="en-CN" dirty="0">
                  <a:solidFill>
                    <a:schemeClr val="bg2">
                      <a:lumMod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03F945-ED4C-8541-B123-A183505D3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7012" y="5878453"/>
                <a:ext cx="7005898" cy="369332"/>
              </a:xfrm>
              <a:prstGeom prst="rect">
                <a:avLst/>
              </a:prstGeom>
              <a:blipFill>
                <a:blip r:embed="rId7"/>
                <a:stretch>
                  <a:fillRect l="-723" t="-6452" b="-193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20496694-21F4-9046-912D-4BF8A7E80DA8}"/>
                  </a:ext>
                </a:extLst>
              </p:cNvPr>
              <p:cNvSpPr txBox="1"/>
              <p:nvPr/>
            </p:nvSpPr>
            <p:spPr>
              <a:xfrm>
                <a:off x="7570982" y="5015875"/>
                <a:ext cx="3898208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学习模型</a:t>
                </a:r>
                <a:r>
                  <a:rPr lang="en-US" altLang="zh-CN" sz="3200" spc="-10" dirty="0">
                    <a:solidFill>
                      <a:srgbClr val="FF0000"/>
                    </a:solidFill>
                    <a:latin typeface="+mn-ea"/>
                  </a:rPr>
                  <a:t>=</a:t>
                </a:r>
                <a14:m>
                  <m:oMath xmlns:m="http://schemas.openxmlformats.org/officeDocument/2006/math">
                    <m:r>
                      <a:rPr lang="en-CN" sz="3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r>
                      <a:rPr lang="en-US" altLang="zh-CN" sz="3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N" sz="3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</m:oMath>
                </a14:m>
                <a:endParaRPr lang="en-CN" sz="32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20496694-21F4-9046-912D-4BF8A7E80D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0982" y="5015875"/>
                <a:ext cx="3898208" cy="633187"/>
              </a:xfrm>
              <a:prstGeom prst="rect">
                <a:avLst/>
              </a:prstGeom>
              <a:blipFill>
                <a:blip r:embed="rId8"/>
                <a:stretch>
                  <a:fillRect l="-3909" t="-6000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96247A3-0257-C642-A738-D4F0C89FE5AD}"/>
                  </a:ext>
                </a:extLst>
              </p:cNvPr>
              <p:cNvSpPr/>
              <p:nvPr/>
            </p:nvSpPr>
            <p:spPr>
              <a:xfrm>
                <a:off x="2006456" y="2166642"/>
                <a:ext cx="2724913" cy="889699"/>
              </a:xfrm>
              <a:prstGeom prst="roundRect">
                <a:avLst/>
              </a:prstGeom>
              <a:noFill/>
              <a:ln w="63500">
                <a:solidFill>
                  <a:schemeClr val="bg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sz="2000" dirty="0">
                    <a:solidFill>
                      <a:schemeClr val="accent4">
                        <a:lumMod val="50000"/>
                      </a:schemeClr>
                    </a:solidFill>
                  </a:rPr>
                  <a:t>未知的目标函数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𝒳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000" b="0" i="1" smtClean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𝒴</m:t>
                      </m:r>
                    </m:oMath>
                  </m:oMathPara>
                </a14:m>
                <a:endParaRPr lang="en-CN" sz="2000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E96247A3-0257-C642-A738-D4F0C89FE5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6456" y="2166642"/>
                <a:ext cx="2724913" cy="889699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 w="63500"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9D790056-7314-F74B-8032-44040EAE758C}"/>
              </a:ext>
            </a:extLst>
          </p:cNvPr>
          <p:cNvSpPr txBox="1"/>
          <p:nvPr/>
        </p:nvSpPr>
        <p:spPr>
          <a:xfrm>
            <a:off x="1951592" y="3101113"/>
            <a:ext cx="334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（</a:t>
            </a:r>
            <a:r>
              <a:rPr lang="en-CN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理想的信用卡批准公式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）</a:t>
            </a:r>
            <a:endParaRPr lang="en-CN" dirty="0">
              <a:solidFill>
                <a:schemeClr val="bg2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CF2E7CC-4E76-364B-B630-3B2CBD11BC60}"/>
              </a:ext>
            </a:extLst>
          </p:cNvPr>
          <p:cNvCxnSpPr>
            <a:cxnSpLocks/>
          </p:cNvCxnSpPr>
          <p:nvPr/>
        </p:nvCxnSpPr>
        <p:spPr>
          <a:xfrm>
            <a:off x="3430805" y="3515216"/>
            <a:ext cx="0" cy="4232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119">
            <a:extLst>
              <a:ext uri="{FF2B5EF4-FFF2-40B4-BE49-F238E27FC236}">
                <a16:creationId xmlns:a16="http://schemas.microsoft.com/office/drawing/2014/main" id="{8F37F229-5F13-7647-A2E4-2193AD6AB659}"/>
              </a:ext>
            </a:extLst>
          </p:cNvPr>
          <p:cNvSpPr txBox="1"/>
          <p:nvPr/>
        </p:nvSpPr>
        <p:spPr>
          <a:xfrm>
            <a:off x="6965479" y="827875"/>
            <a:ext cx="5019619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zh-CN" altLang="en-CN" sz="2800" spc="-10" dirty="0">
                <a:latin typeface="+mn-ea"/>
              </a:rPr>
              <a:t>选用</a:t>
            </a:r>
            <a:r>
              <a:rPr lang="zh-CN" altLang="en-US" sz="2800" spc="-10" dirty="0">
                <a:latin typeface="+mn-ea"/>
              </a:rPr>
              <a:t>哪一个</a:t>
            </a:r>
            <a:r>
              <a:rPr lang="zh-CN" altLang="en-US" sz="2800" spc="-10" dirty="0">
                <a:solidFill>
                  <a:srgbClr val="FF0000"/>
                </a:solidFill>
                <a:latin typeface="+mn-ea"/>
              </a:rPr>
              <a:t>学习算法</a:t>
            </a:r>
            <a:r>
              <a:rPr lang="zh-CN" altLang="en-US" sz="2800" spc="-10" dirty="0">
                <a:latin typeface="+mn-ea"/>
              </a:rPr>
              <a:t>？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zh-CN" altLang="en-US" sz="2800" spc="-10" dirty="0">
                <a:latin typeface="+mn-ea"/>
              </a:rPr>
              <a:t>使用哪一种</a:t>
            </a:r>
            <a:r>
              <a:rPr lang="zh-CN" altLang="en-US" sz="2800" spc="-10" dirty="0">
                <a:solidFill>
                  <a:srgbClr val="FF0000"/>
                </a:solidFill>
                <a:latin typeface="+mn-ea"/>
              </a:rPr>
              <a:t>参数配置</a:t>
            </a:r>
            <a:r>
              <a:rPr lang="zh-CN" altLang="en-US" sz="2800" spc="-10" dirty="0">
                <a:latin typeface="+mn-ea"/>
              </a:rPr>
              <a:t>？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8" name="文本框 119">
            <a:extLst>
              <a:ext uri="{FF2B5EF4-FFF2-40B4-BE49-F238E27FC236}">
                <a16:creationId xmlns:a16="http://schemas.microsoft.com/office/drawing/2014/main" id="{640EAD77-3819-3741-9DC3-86A5BB69FB04}"/>
              </a:ext>
            </a:extLst>
          </p:cNvPr>
          <p:cNvSpPr txBox="1"/>
          <p:nvPr/>
        </p:nvSpPr>
        <p:spPr>
          <a:xfrm>
            <a:off x="7983593" y="2229634"/>
            <a:ext cx="2353028" cy="56553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4925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2800" spc="-10" dirty="0">
                <a:latin typeface="+mn-ea"/>
              </a:rPr>
              <a:t>模型</a:t>
            </a:r>
            <a:r>
              <a:rPr lang="zh-CN" altLang="en-US" sz="2800" spc="-10" dirty="0">
                <a:latin typeface="+mn-ea"/>
              </a:rPr>
              <a:t>选择问题</a:t>
            </a:r>
            <a:endParaRPr lang="en-US" altLang="zh-CN" sz="2800" spc="-10" dirty="0">
              <a:latin typeface="+mn-ea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4CAE875-27E9-CD40-AB08-7F62336F5872}"/>
              </a:ext>
            </a:extLst>
          </p:cNvPr>
          <p:cNvCxnSpPr>
            <a:cxnSpLocks/>
          </p:cNvCxnSpPr>
          <p:nvPr/>
        </p:nvCxnSpPr>
        <p:spPr>
          <a:xfrm>
            <a:off x="9069605" y="1867615"/>
            <a:ext cx="0" cy="338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1E8DEEE-A20D-2D4E-9BC5-921968F1E608}"/>
              </a:ext>
            </a:extLst>
          </p:cNvPr>
          <p:cNvCxnSpPr>
            <a:cxnSpLocks/>
          </p:cNvCxnSpPr>
          <p:nvPr/>
        </p:nvCxnSpPr>
        <p:spPr>
          <a:xfrm>
            <a:off x="9104747" y="2820840"/>
            <a:ext cx="0" cy="33823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119">
            <a:extLst>
              <a:ext uri="{FF2B5EF4-FFF2-40B4-BE49-F238E27FC236}">
                <a16:creationId xmlns:a16="http://schemas.microsoft.com/office/drawing/2014/main" id="{B6819C4A-CBEF-E146-B36B-FEA2CD6C2564}"/>
              </a:ext>
            </a:extLst>
          </p:cNvPr>
          <p:cNvSpPr txBox="1"/>
          <p:nvPr/>
        </p:nvSpPr>
        <p:spPr>
          <a:xfrm>
            <a:off x="6949896" y="3108017"/>
            <a:ext cx="501961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zh-CN" altLang="en-CN" sz="2800" spc="-10" dirty="0">
                <a:latin typeface="+mn-ea"/>
              </a:rPr>
              <a:t>如何</a:t>
            </a:r>
            <a:r>
              <a:rPr lang="zh-CN" altLang="en-US" sz="2800" spc="-10" dirty="0">
                <a:latin typeface="+mn-ea"/>
              </a:rPr>
              <a:t>评估模型的好坏？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6072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animBg="1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059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566961" y="2966798"/>
                <a:ext cx="11403926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2800" spc="-10" dirty="0">
                    <a:latin typeface="+mn-ea"/>
                  </a:rPr>
                  <a:t>满足上述优化问题的假设称为正则化假设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REG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。且该优化问题可等价转化为：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2966798"/>
                <a:ext cx="11403926" cy="1082604"/>
              </a:xfrm>
              <a:prstGeom prst="rect">
                <a:avLst/>
              </a:prstGeom>
              <a:blipFill>
                <a:blip r:embed="rId3"/>
                <a:stretch>
                  <a:fillRect l="-890" t="-2326" r="-890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A37D1A8-A271-FF49-AC1A-2F8FF2CD40F5}"/>
              </a:ext>
            </a:extLst>
          </p:cNvPr>
          <p:cNvSpPr/>
          <p:nvPr/>
        </p:nvSpPr>
        <p:spPr>
          <a:xfrm>
            <a:off x="1671143" y="927144"/>
            <a:ext cx="8387254" cy="191429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/>
              <p:nvPr/>
            </p:nvSpPr>
            <p:spPr>
              <a:xfrm>
                <a:off x="1765739" y="886624"/>
                <a:ext cx="7806619" cy="5647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假设空间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d>
                      <m:dPr>
                        <m:ctrl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</m:d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≡{</m:t>
                    </m:r>
                    <m:r>
                      <a:rPr lang="en-US" altLang="zh-CN" sz="2800" b="1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i="1" spc="-1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i="1" spc="-1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800" i="1" spc="-10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10+1</m:t>
                        </m:r>
                      </m:sup>
                    </m:sSup>
                    <m:r>
                      <a:rPr lang="en-US" altLang="zh-CN" sz="2800" b="0" i="0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zh-CN" altLang="en-US" sz="2800" i="1" spc="-10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且</m:t>
                    </m:r>
                    <m:sSub>
                      <m:sSubPr>
                        <m:ctrlPr>
                          <a:rPr lang="en-US" altLang="zh-CN" sz="2800" i="1" spc="-1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spc="-1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1" i="1" spc="-10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b>
                        <m:r>
                          <a:rPr lang="en-US" altLang="zh-CN" sz="2800" b="0" i="1" spc="-10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拟合：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30C4DF20-2FFD-6F4F-8A11-A532E1652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5739" y="886624"/>
                <a:ext cx="7806619" cy="564706"/>
              </a:xfrm>
              <a:prstGeom prst="rect">
                <a:avLst/>
              </a:prstGeom>
              <a:blipFill>
                <a:blip r:embed="rId4"/>
                <a:stretch>
                  <a:fillRect l="-1626" t="-4348" r="-6179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/>
              <p:nvPr/>
            </p:nvSpPr>
            <p:spPr>
              <a:xfrm>
                <a:off x="3856335" y="1467071"/>
                <a:ext cx="2590893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3470A9E-4273-1F48-918D-82B205954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6335" y="1467071"/>
                <a:ext cx="2590893" cy="523220"/>
              </a:xfrm>
              <a:prstGeom prst="rect">
                <a:avLst/>
              </a:prstGeom>
              <a:blipFill>
                <a:blip r:embed="rId5"/>
                <a:stretch>
                  <a:fillRect l="-4878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/>
              <p:nvPr/>
            </p:nvSpPr>
            <p:spPr>
              <a:xfrm>
                <a:off x="3393927" y="1873685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D32645E-D6F8-8048-B9FD-1982CACAA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3927" y="1873685"/>
                <a:ext cx="175785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/>
              <p:nvPr/>
            </p:nvSpPr>
            <p:spPr>
              <a:xfrm>
                <a:off x="3883213" y="2244542"/>
                <a:ext cx="4810564" cy="626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s.t.</a:t>
                </a:r>
                <a:r>
                  <a:rPr lang="en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1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  <m:sup>
                        <m:r>
                          <a:rPr lang="en-US" altLang="zh-CN" sz="2800" i="1" spc="-1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i="1" spc="-1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 spc="-1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  <m:r>
                      <a:rPr lang="en-US" altLang="zh-CN" sz="2800" i="1" spc="-10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800" b="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123C5EF-60F1-C54F-B1A5-59C62DF9B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3213" y="2244542"/>
                <a:ext cx="4810564" cy="626775"/>
              </a:xfrm>
              <a:prstGeom prst="rect">
                <a:avLst/>
              </a:prstGeom>
              <a:blipFill>
                <a:blip r:embed="rId7"/>
                <a:stretch>
                  <a:fillRect l="-2632" t="-94118" b="-1509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B27CA-6D43-9C40-BE32-38C41BAEE2BA}"/>
                  </a:ext>
                </a:extLst>
              </p:cNvPr>
              <p:cNvSpPr txBox="1"/>
              <p:nvPr/>
            </p:nvSpPr>
            <p:spPr>
              <a:xfrm>
                <a:off x="3391730" y="3621716"/>
                <a:ext cx="5459707" cy="5813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CN" sz="2800" i="1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nary>
                      <m:naryPr>
                        <m:chr m:val="∑"/>
                        <m:ctrlPr>
                          <a:rPr lang="en-US" altLang="zh-CN" sz="2800" i="1" spc="-1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i="1" spc="-1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p>
                      <m:e>
                        <m:sSubSup>
                          <m:sSubSupPr>
                            <m:ctrlP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𝑞</m:t>
                            </m:r>
                          </m:sub>
                          <m:sup>
                            <m:r>
                              <a:rPr lang="en-US" altLang="zh-CN" sz="2800" i="1" spc="-1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9CB27CA-6D43-9C40-BE32-38C41BAEE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730" y="3621716"/>
                <a:ext cx="5459707" cy="581313"/>
              </a:xfrm>
              <a:prstGeom prst="rect">
                <a:avLst/>
              </a:prstGeom>
              <a:blipFill>
                <a:blip r:embed="rId8"/>
                <a:stretch>
                  <a:fillRect l="-2320" t="-113043" b="-1695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34F015-63F1-4F4E-B815-5283C2DF6C27}"/>
                  </a:ext>
                </a:extLst>
              </p:cNvPr>
              <p:cNvSpPr txBox="1"/>
              <p:nvPr/>
            </p:nvSpPr>
            <p:spPr>
              <a:xfrm>
                <a:off x="2929322" y="4107160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034F015-63F1-4F4E-B815-5283C2DF6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22" y="4107160"/>
                <a:ext cx="175785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119">
                <a:extLst>
                  <a:ext uri="{FF2B5EF4-FFF2-40B4-BE49-F238E27FC236}">
                    <a16:creationId xmlns:a16="http://schemas.microsoft.com/office/drawing/2014/main" id="{69004794-AD7D-9F4A-B142-A9050B89D40A}"/>
                  </a:ext>
                </a:extLst>
              </p:cNvPr>
              <p:cNvSpPr txBox="1"/>
              <p:nvPr/>
            </p:nvSpPr>
            <p:spPr>
              <a:xfrm>
                <a:off x="1052484" y="4517515"/>
                <a:ext cx="10918403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其中，</a:t>
                </a:r>
                <a:r>
                  <a:rPr lang="zh-CN" altLang="en-US" sz="2800" spc="-10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正则化参数 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为一可调系数。对于多项式拟合，该优化问题为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39" name="文本框 119">
                <a:extLst>
                  <a:ext uri="{FF2B5EF4-FFF2-40B4-BE49-F238E27FC236}">
                    <a16:creationId xmlns:a16="http://schemas.microsoft.com/office/drawing/2014/main" id="{69004794-AD7D-9F4A-B142-A9050B89D4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2484" y="4517515"/>
                <a:ext cx="10918403" cy="565539"/>
              </a:xfrm>
              <a:prstGeom prst="rect">
                <a:avLst/>
              </a:prstGeom>
              <a:blipFill>
                <a:blip r:embed="rId10"/>
                <a:stretch>
                  <a:fillRect l="-1279" t="-4348" r="-581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/>
              <p:nvPr/>
            </p:nvSpPr>
            <p:spPr>
              <a:xfrm>
                <a:off x="3004285" y="5130630"/>
                <a:ext cx="7458810" cy="54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800" b="1" i="1" spc="-1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800" b="0" i="1" spc="-10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b="1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4285" y="5130630"/>
                <a:ext cx="7458810" cy="542521"/>
              </a:xfrm>
              <a:prstGeom prst="rect">
                <a:avLst/>
              </a:prstGeom>
              <a:blipFill>
                <a:blip r:embed="rId11"/>
                <a:stretch>
                  <a:fillRect l="-1701" t="-120930" b="-1883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/>
              <p:nvPr/>
            </p:nvSpPr>
            <p:spPr>
              <a:xfrm>
                <a:off x="2641678" y="5606332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1678" y="5606332"/>
                <a:ext cx="1757855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119">
                <a:extLst>
                  <a:ext uri="{FF2B5EF4-FFF2-40B4-BE49-F238E27FC236}">
                    <a16:creationId xmlns:a16="http://schemas.microsoft.com/office/drawing/2014/main" id="{C2BFA9FC-3F30-0747-AECC-8927A20AF0E9}"/>
                  </a:ext>
                </a:extLst>
              </p:cNvPr>
              <p:cNvSpPr txBox="1"/>
              <p:nvPr/>
            </p:nvSpPr>
            <p:spPr>
              <a:xfrm>
                <a:off x="6955024" y="5810659"/>
                <a:ext cx="1896413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𝓛</m:t>
                        </m:r>
                      </m:e>
                      <m:sub>
                        <m:r>
                          <a:rPr lang="en-US" altLang="zh-CN" sz="2800" b="1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800" b="1" spc="-10" dirty="0">
                    <a:solidFill>
                      <a:srgbClr val="FF0000"/>
                    </a:solidFill>
                    <a:latin typeface="+mn-ea"/>
                  </a:rPr>
                  <a:t>正则项</a:t>
                </a:r>
                <a:endParaRPr lang="en-US" altLang="zh-CN" sz="2800" b="1" spc="-1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2" name="文本框 119">
                <a:extLst>
                  <a:ext uri="{FF2B5EF4-FFF2-40B4-BE49-F238E27FC236}">
                    <a16:creationId xmlns:a16="http://schemas.microsoft.com/office/drawing/2014/main" id="{C2BFA9FC-3F30-0747-AECC-8927A20AF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5024" y="5810659"/>
                <a:ext cx="1896413" cy="565539"/>
              </a:xfrm>
              <a:prstGeom prst="rect">
                <a:avLst/>
              </a:prstGeom>
              <a:blipFill>
                <a:blip r:embed="rId13"/>
                <a:stretch>
                  <a:fillRect l="-1333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1A740C1A-9272-B24D-8E5A-0A128FFED64B}"/>
              </a:ext>
            </a:extLst>
          </p:cNvPr>
          <p:cNvCxnSpPr>
            <a:cxnSpLocks/>
          </p:cNvCxnSpPr>
          <p:nvPr/>
        </p:nvCxnSpPr>
        <p:spPr>
          <a:xfrm>
            <a:off x="7676535" y="5606332"/>
            <a:ext cx="0" cy="31776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0883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36" grpId="0"/>
      <p:bldP spid="36" grpId="1"/>
      <p:bldP spid="39" grpId="0"/>
      <p:bldP spid="40" grpId="0"/>
      <p:bldP spid="41" grpId="0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5059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261964" y="1893163"/>
                <a:ext cx="11403926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2800" spc="-10" dirty="0">
                    <a:latin typeface="+mn-ea"/>
                  </a:rPr>
                  <a:t>通过</a:t>
                </a:r>
                <a:r>
                  <a:rPr lang="zh-CN" altLang="en-US" sz="2800" spc="-10" dirty="0">
                    <a:latin typeface="+mn-ea"/>
                  </a:rPr>
                  <a:t>调节正则化参数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的值，可实现从过拟合到</a:t>
                </a:r>
                <a:r>
                  <a:rPr lang="zh-CN" altLang="en-CN" sz="2800" spc="-10" dirty="0">
                    <a:latin typeface="+mn-ea"/>
                  </a:rPr>
                  <a:t>欠拟合</a:t>
                </a:r>
                <a:r>
                  <a:rPr lang="zh-CN" altLang="en-US" sz="2800" spc="-10" dirty="0">
                    <a:latin typeface="+mn-ea"/>
                  </a:rPr>
                  <a:t>的调节：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964" y="1893163"/>
                <a:ext cx="11403926" cy="565539"/>
              </a:xfrm>
              <a:prstGeom prst="rect">
                <a:avLst/>
              </a:prstGeom>
              <a:blipFill>
                <a:blip r:embed="rId3"/>
                <a:stretch>
                  <a:fillRect l="-890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/>
              <p:nvPr/>
            </p:nvSpPr>
            <p:spPr>
              <a:xfrm>
                <a:off x="3291929" y="955435"/>
                <a:ext cx="7458810" cy="5425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dirty="0"/>
                  <a:t>m</a:t>
                </a:r>
                <a:r>
                  <a:rPr lang="en-CN" sz="2800" dirty="0"/>
                  <a:t>in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80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8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sz="2800" b="1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800" b="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2800" b="1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b="1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800" b="1" i="1" spc="-10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8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7E0AF1-81FC-694B-B004-30E007A9B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929" y="955435"/>
                <a:ext cx="7458810" cy="542521"/>
              </a:xfrm>
              <a:prstGeom prst="rect">
                <a:avLst/>
              </a:prstGeom>
              <a:blipFill>
                <a:blip r:embed="rId4"/>
                <a:stretch>
                  <a:fillRect l="-1701" t="-118182" b="-18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/>
              <p:nvPr/>
            </p:nvSpPr>
            <p:spPr>
              <a:xfrm>
                <a:off x="2929322" y="1431137"/>
                <a:ext cx="17578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pc="-1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 spc="-1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i="1" spc="-1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10+1</m:t>
                          </m:r>
                        </m:sup>
                      </m:sSup>
                    </m:oMath>
                  </m:oMathPara>
                </a14:m>
                <a:endParaRPr lang="en-CN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4A648113-0B36-3A47-AD1A-73E5BFD450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9322" y="1431137"/>
                <a:ext cx="175785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ED4FF8C-2C21-B04C-B635-3885309EA1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689465"/>
            <a:ext cx="10922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178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3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正则化方法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/>
              <p:nvPr/>
            </p:nvSpPr>
            <p:spPr>
              <a:xfrm>
                <a:off x="566961" y="1296213"/>
                <a:ext cx="11403926" cy="12261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3200" spc="-10" dirty="0">
                    <a:solidFill>
                      <a:schemeClr val="accent1"/>
                    </a:solidFill>
                    <a:latin typeface="+mn-ea"/>
                  </a:rPr>
                  <a:t>测验</a:t>
                </a:r>
                <a:r>
                  <a:rPr lang="zh-CN" altLang="en-US" sz="3200" spc="-10" dirty="0">
                    <a:solidFill>
                      <a:schemeClr val="accent1"/>
                    </a:solidFill>
                    <a:latin typeface="+mn-ea"/>
                  </a:rPr>
                  <a:t>：</a:t>
                </a:r>
                <a:r>
                  <a:rPr lang="zh-CN" altLang="en-US" sz="3200" spc="-10" dirty="0">
                    <a:latin typeface="+mn-ea"/>
                  </a:rPr>
                  <a:t>对于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≥1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，下面哪个假设权重向量（</a:t>
                </a:r>
                <a14:m>
                  <m:oMath xmlns:m="http://schemas.openxmlformats.org/officeDocument/2006/math">
                    <m:r>
                      <a:rPr lang="en-US" altLang="zh-CN" sz="3200" b="1" i="1" spc="-10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</m:oMath>
                </a14:m>
                <a:r>
                  <a:rPr lang="zh-CN" altLang="en-US" sz="3200" spc="-10" dirty="0">
                    <a:latin typeface="+mn-ea"/>
                  </a:rPr>
                  <a:t>）不属于正则化假设集合</a:t>
                </a:r>
                <a14:m>
                  <m:oMath xmlns:m="http://schemas.openxmlformats.org/officeDocument/2006/math">
                    <m:r>
                      <a:rPr lang="en-US" altLang="zh-CN" sz="320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ℋ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(1)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E9BFF72-FD4F-614D-828B-F0AB3012E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1296213"/>
                <a:ext cx="11403926" cy="1226105"/>
              </a:xfrm>
              <a:prstGeom prst="rect">
                <a:avLst/>
              </a:prstGeom>
              <a:blipFill>
                <a:blip r:embed="rId3"/>
                <a:stretch>
                  <a:fillRect l="-1224" t="-3093" b="-1649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2A57D057-9485-A040-8E44-FC66806E96D1}"/>
                  </a:ext>
                </a:extLst>
              </p:cNvPr>
              <p:cNvSpPr txBox="1"/>
              <p:nvPr/>
            </p:nvSpPr>
            <p:spPr>
              <a:xfrm>
                <a:off x="1473637" y="2796839"/>
                <a:ext cx="5688725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A.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=[0, 0, …, 0]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2A57D057-9485-A040-8E44-FC66806E9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2796839"/>
                <a:ext cx="5688725" cy="632161"/>
              </a:xfrm>
              <a:prstGeom prst="rect">
                <a:avLst/>
              </a:prstGeom>
              <a:blipFill>
                <a:blip r:embed="rId4"/>
                <a:stretch>
                  <a:fillRect l="-2679" t="-588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227CC3B7-E489-124D-A937-6BD3A3DCE2FF}"/>
                  </a:ext>
                </a:extLst>
              </p:cNvPr>
              <p:cNvSpPr txBox="1"/>
              <p:nvPr/>
            </p:nvSpPr>
            <p:spPr>
              <a:xfrm>
                <a:off x="1473637" y="3522218"/>
                <a:ext cx="5688725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B.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=[1, 0, …, 0]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227CC3B7-E489-124D-A937-6BD3A3DCE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3522218"/>
                <a:ext cx="5688725" cy="632161"/>
              </a:xfrm>
              <a:prstGeom prst="rect">
                <a:avLst/>
              </a:prstGeom>
              <a:blipFill>
                <a:blip r:embed="rId5"/>
                <a:stretch>
                  <a:fillRect l="-2679" t="-4000" b="-3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059438E1-12F8-B641-ABA2-2049227265B2}"/>
                  </a:ext>
                </a:extLst>
              </p:cNvPr>
              <p:cNvSpPr txBox="1"/>
              <p:nvPr/>
            </p:nvSpPr>
            <p:spPr>
              <a:xfrm>
                <a:off x="1473637" y="4335683"/>
                <a:ext cx="5688725" cy="632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C.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=[1, 1, …, 1]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059438E1-12F8-B641-ABA2-2049227265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4335683"/>
                <a:ext cx="5688725" cy="632161"/>
              </a:xfrm>
              <a:prstGeom prst="rect">
                <a:avLst/>
              </a:prstGeom>
              <a:blipFill>
                <a:blip r:embed="rId6"/>
                <a:stretch>
                  <a:fillRect l="-2679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F3259F84-7DD7-EA40-9E43-334CADBBCF7A}"/>
                  </a:ext>
                </a:extLst>
              </p:cNvPr>
              <p:cNvSpPr txBox="1"/>
              <p:nvPr/>
            </p:nvSpPr>
            <p:spPr>
              <a:xfrm>
                <a:off x="1473637" y="4914334"/>
                <a:ext cx="7985673" cy="12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3200" spc="-10" dirty="0">
                    <a:latin typeface="+mn-ea"/>
                  </a:rPr>
                  <a:t>D.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b="1" i="1" spc="-1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=[</m:t>
                    </m:r>
                    <m:rad>
                      <m:radPr>
                        <m:degHide m:val="on"/>
                        <m:ctrlPr>
                          <a:rPr lang="en-US" altLang="zh-CN" sz="3200" b="0" i="1" spc="-1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3200" b="0" i="1" spc="-1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</m:t>
                    </m:r>
                    <m:rad>
                      <m:radPr>
                        <m:degHide m:val="on"/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, …,</m:t>
                    </m:r>
                    <m:rad>
                      <m:radPr>
                        <m:degHide m:val="on"/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+1</m:t>
                            </m:r>
                          </m:den>
                        </m:f>
                      </m:e>
                    </m:rad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F3259F84-7DD7-EA40-9E43-334CADBBC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637" y="4914334"/>
                <a:ext cx="7985673" cy="1294906"/>
              </a:xfrm>
              <a:prstGeom prst="rect">
                <a:avLst/>
              </a:prstGeom>
              <a:blipFill>
                <a:blip r:embed="rId7"/>
                <a:stretch>
                  <a:fillRect l="-190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 Box 314">
            <a:extLst>
              <a:ext uri="{FF2B5EF4-FFF2-40B4-BE49-F238E27FC236}">
                <a16:creationId xmlns:a16="http://schemas.microsoft.com/office/drawing/2014/main" id="{55225503-D35C-4A4A-BAA5-A0527ABB71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041" y="4335683"/>
            <a:ext cx="11772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sz="5400" dirty="0">
                <a:solidFill>
                  <a:srgbClr val="FF3300"/>
                </a:solidFill>
                <a:sym typeface="Wingdings" panose="05000000000000000000" pitchFamily="2" charset="2"/>
              </a:rPr>
              <a:t></a:t>
            </a:r>
            <a:endParaRPr lang="en-US" altLang="zh-CN" sz="5400" dirty="0">
              <a:solidFill>
                <a:srgbClr val="FF33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02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2500770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从给定的特征集合中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选择相关特征子集</a:t>
            </a:r>
            <a:r>
              <a:rPr lang="zh-CN" altLang="en-US" sz="3200" spc="-10" dirty="0">
                <a:latin typeface="+mn-ea"/>
              </a:rPr>
              <a:t>的过程，叫</a:t>
            </a:r>
            <a:r>
              <a:rPr lang="zh-CN" altLang="en-US" sz="3200" b="1" spc="-10" dirty="0">
                <a:solidFill>
                  <a:srgbClr val="FF0000"/>
                </a:solidFill>
                <a:latin typeface="+mn-ea"/>
              </a:rPr>
              <a:t>特征选择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9D2881AB-62BD-2540-9A5B-82839F9D3458}"/>
              </a:ext>
            </a:extLst>
          </p:cNvPr>
          <p:cNvSpPr txBox="1"/>
          <p:nvPr/>
        </p:nvSpPr>
        <p:spPr>
          <a:xfrm>
            <a:off x="566961" y="815878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特征是在观测现象中的独立、可测量的属性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DF16E39C-CC51-6445-9596-989C5D17BFC9}"/>
              </a:ext>
            </a:extLst>
          </p:cNvPr>
          <p:cNvSpPr txBox="1"/>
          <p:nvPr/>
        </p:nvSpPr>
        <p:spPr>
          <a:xfrm>
            <a:off x="1045932" y="1454491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对当前学习任务有用的属性称为“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相关特征</a:t>
            </a:r>
            <a:r>
              <a:rPr lang="zh-CN" altLang="en-US" sz="2800" spc="-10" dirty="0">
                <a:latin typeface="+mn-ea"/>
              </a:rPr>
              <a:t>”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4DF8AA30-5550-A04F-AFDA-FB9C3EEB6025}"/>
              </a:ext>
            </a:extLst>
          </p:cNvPr>
          <p:cNvSpPr txBox="1"/>
          <p:nvPr/>
        </p:nvSpPr>
        <p:spPr>
          <a:xfrm>
            <a:off x="1045932" y="1974368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对当前学习任务没用的属性称为“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无关特征</a:t>
            </a:r>
            <a:r>
              <a:rPr lang="zh-CN" altLang="en-US" sz="2800" spc="-10" dirty="0">
                <a:latin typeface="+mn-ea"/>
              </a:rPr>
              <a:t>”</a:t>
            </a:r>
            <a:endParaRPr lang="en-US" altLang="zh-CN" sz="2800" spc="-10" dirty="0">
              <a:latin typeface="+mn-e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72D7DE-6634-A64F-9972-3EE5A2EDD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3154" y="3849928"/>
            <a:ext cx="3913459" cy="2435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DDC29D-5AF1-EE4D-99CE-A87563F0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766" y="3849928"/>
            <a:ext cx="3738942" cy="2435690"/>
          </a:xfrm>
          <a:prstGeom prst="rect">
            <a:avLst/>
          </a:prstGeom>
        </p:spPr>
      </p:pic>
      <p:sp>
        <p:nvSpPr>
          <p:cNvPr id="10" name="文本框 119">
            <a:extLst>
              <a:ext uri="{FF2B5EF4-FFF2-40B4-BE49-F238E27FC236}">
                <a16:creationId xmlns:a16="http://schemas.microsoft.com/office/drawing/2014/main" id="{15DCA962-36DA-AC4C-9012-6CEABFF2F38B}"/>
              </a:ext>
            </a:extLst>
          </p:cNvPr>
          <p:cNvSpPr txBox="1"/>
          <p:nvPr/>
        </p:nvSpPr>
        <p:spPr>
          <a:xfrm>
            <a:off x="2577046" y="6285618"/>
            <a:ext cx="189770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白细胞图像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7F731308-908D-884A-A1CC-0F734D06570C}"/>
              </a:ext>
            </a:extLst>
          </p:cNvPr>
          <p:cNvSpPr txBox="1"/>
          <p:nvPr/>
        </p:nvSpPr>
        <p:spPr>
          <a:xfrm>
            <a:off x="7058390" y="6261876"/>
            <a:ext cx="189770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红细胞图像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CB325D67-7746-1448-8D08-E25882E5F6A4}"/>
              </a:ext>
            </a:extLst>
          </p:cNvPr>
          <p:cNvSpPr txBox="1"/>
          <p:nvPr/>
        </p:nvSpPr>
        <p:spPr>
          <a:xfrm>
            <a:off x="566961" y="3151316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例子：基于</a:t>
            </a:r>
            <a:r>
              <a:rPr lang="en-US" altLang="zh-CN" sz="3200" spc="-10" dirty="0">
                <a:latin typeface="+mn-ea"/>
              </a:rPr>
              <a:t>SVM</a:t>
            </a:r>
            <a:r>
              <a:rPr lang="zh-CN" altLang="en-US" sz="3200" spc="-10" dirty="0">
                <a:latin typeface="+mn-ea"/>
              </a:rPr>
              <a:t>的红、白细胞识别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603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0" grpId="0"/>
      <p:bldP spid="11" grpId="0"/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446DEDE-1BC2-7644-B9CA-453AF120B180}"/>
              </a:ext>
            </a:extLst>
          </p:cNvPr>
          <p:cNvSpPr txBox="1"/>
          <p:nvPr/>
        </p:nvSpPr>
        <p:spPr>
          <a:xfrm>
            <a:off x="566961" y="797765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基于</a:t>
            </a:r>
            <a:r>
              <a:rPr lang="en-US" altLang="zh-CN" sz="3200" spc="-10" dirty="0">
                <a:latin typeface="+mn-ea"/>
              </a:rPr>
              <a:t>SVM</a:t>
            </a:r>
            <a:r>
              <a:rPr lang="zh-CN" altLang="en-US" sz="3200" spc="-10" dirty="0">
                <a:latin typeface="+mn-ea"/>
              </a:rPr>
              <a:t>的红、白细胞识别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C7AEBC-509A-E240-9514-421D8D9BA33B}"/>
              </a:ext>
            </a:extLst>
          </p:cNvPr>
          <p:cNvGrpSpPr/>
          <p:nvPr/>
        </p:nvGrpSpPr>
        <p:grpSpPr>
          <a:xfrm>
            <a:off x="6360365" y="744944"/>
            <a:ext cx="5341805" cy="5991735"/>
            <a:chOff x="6268924" y="744944"/>
            <a:chExt cx="5341805" cy="599173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92F0F03-3AE0-2B4D-A9AF-376B82C8AB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8924" y="764715"/>
              <a:ext cx="5341805" cy="59719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C468E81-4774-6A49-94D7-E5994ABAC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68924" y="744944"/>
              <a:ext cx="647700" cy="317500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45C0AD-7519-6649-8FA9-1896FA9EC5B2}"/>
              </a:ext>
            </a:extLst>
          </p:cNvPr>
          <p:cNvSpPr txBox="1"/>
          <p:nvPr/>
        </p:nvSpPr>
        <p:spPr>
          <a:xfrm>
            <a:off x="566961" y="1536417"/>
            <a:ext cx="4671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-10" dirty="0">
                <a:latin typeface="+mn-ea"/>
              </a:rPr>
              <a:t>特征集合：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49F5F-4839-7E49-B3B1-AB12892ED7B9}"/>
              </a:ext>
            </a:extLst>
          </p:cNvPr>
          <p:cNvSpPr txBox="1"/>
          <p:nvPr/>
        </p:nvSpPr>
        <p:spPr>
          <a:xfrm>
            <a:off x="566960" y="2165102"/>
            <a:ext cx="51284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面积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周长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圆形度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纹理特征：灰度共生矩阵等</a:t>
            </a:r>
            <a:endParaRPr lang="en-CN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A5EDF0-707B-4842-B489-511ED50EF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800" y="4433574"/>
            <a:ext cx="4671424" cy="18158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9C75A5-8A0C-5441-A10E-3EDA72D393C3}"/>
              </a:ext>
            </a:extLst>
          </p:cNvPr>
          <p:cNvSpPr txBox="1"/>
          <p:nvPr/>
        </p:nvSpPr>
        <p:spPr>
          <a:xfrm>
            <a:off x="1625866" y="3992568"/>
            <a:ext cx="2692134" cy="43088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200" b="1" spc="-10" dirty="0">
                <a:latin typeface="+mn-ea"/>
              </a:rPr>
              <a:t>灰度共生矩阵相关性</a:t>
            </a:r>
            <a:endParaRPr lang="en-CN" sz="22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3D46E-8FEB-AA49-98FF-1C57D789FDF3}"/>
              </a:ext>
            </a:extLst>
          </p:cNvPr>
          <p:cNvSpPr txBox="1"/>
          <p:nvPr/>
        </p:nvSpPr>
        <p:spPr>
          <a:xfrm>
            <a:off x="9795895" y="800901"/>
            <a:ext cx="18932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CN" altLang="en-US" sz="2000" b="1" spc="-10" dirty="0">
                <a:solidFill>
                  <a:srgbClr val="FF0000"/>
                </a:solidFill>
                <a:latin typeface="+mn-ea"/>
              </a:rPr>
              <a:t>红细胞特征</a:t>
            </a:r>
            <a:endParaRPr lang="en-US" altLang="zh-CN" sz="2000" b="1" spc="-10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zh-CN" altLang="en-US" sz="2000" b="1" spc="-10" dirty="0">
                <a:solidFill>
                  <a:srgbClr val="0432FF"/>
                </a:solidFill>
                <a:latin typeface="+mn-ea"/>
              </a:rPr>
              <a:t>白细胞特征</a:t>
            </a:r>
            <a:endParaRPr lang="en-US" altLang="zh-CN" sz="2000" b="1" spc="-10" dirty="0">
              <a:solidFill>
                <a:srgbClr val="0432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36669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446DEDE-1BC2-7644-B9CA-453AF120B180}"/>
              </a:ext>
            </a:extLst>
          </p:cNvPr>
          <p:cNvSpPr txBox="1"/>
          <p:nvPr/>
        </p:nvSpPr>
        <p:spPr>
          <a:xfrm>
            <a:off x="566961" y="797765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例子：红、白细胞识别</a:t>
            </a:r>
            <a:endParaRPr lang="en-US" altLang="zh-CN" sz="3200" b="1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5C0AD-7519-6649-8FA9-1896FA9EC5B2}"/>
              </a:ext>
            </a:extLst>
          </p:cNvPr>
          <p:cNvSpPr txBox="1"/>
          <p:nvPr/>
        </p:nvSpPr>
        <p:spPr>
          <a:xfrm>
            <a:off x="566961" y="1536417"/>
            <a:ext cx="46714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spc="-10" dirty="0">
                <a:latin typeface="+mn-ea"/>
              </a:rPr>
              <a:t>特征集合：</a:t>
            </a:r>
            <a:endParaRPr lang="en-C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49F5F-4839-7E49-B3B1-AB12892ED7B9}"/>
              </a:ext>
            </a:extLst>
          </p:cNvPr>
          <p:cNvSpPr txBox="1"/>
          <p:nvPr/>
        </p:nvSpPr>
        <p:spPr>
          <a:xfrm>
            <a:off x="566960" y="2165102"/>
            <a:ext cx="512844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面积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周长  （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冗余特征</a:t>
            </a:r>
            <a:r>
              <a:rPr lang="zh-CN" altLang="en-US" sz="2800" spc="-10" dirty="0"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圆形度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纹理特征：灰度共生矩阵等</a:t>
            </a:r>
            <a:endParaRPr lang="en-CN" sz="28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502679-3580-3341-9FCA-8F09C00B8679}"/>
              </a:ext>
            </a:extLst>
          </p:cNvPr>
          <p:cNvSpPr/>
          <p:nvPr/>
        </p:nvSpPr>
        <p:spPr>
          <a:xfrm>
            <a:off x="1018903" y="2165102"/>
            <a:ext cx="992777" cy="499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4C8F633-01FF-E842-834F-BF5D91D5AFDD}"/>
              </a:ext>
            </a:extLst>
          </p:cNvPr>
          <p:cNvSpPr/>
          <p:nvPr/>
        </p:nvSpPr>
        <p:spPr>
          <a:xfrm>
            <a:off x="1018902" y="3032718"/>
            <a:ext cx="1306287" cy="4997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文本框 119">
            <a:extLst>
              <a:ext uri="{FF2B5EF4-FFF2-40B4-BE49-F238E27FC236}">
                <a16:creationId xmlns:a16="http://schemas.microsoft.com/office/drawing/2014/main" id="{BEDB1557-1EF3-2B4F-A8AF-20C345A3F71D}"/>
              </a:ext>
            </a:extLst>
          </p:cNvPr>
          <p:cNvSpPr txBox="1"/>
          <p:nvPr/>
        </p:nvSpPr>
        <p:spPr>
          <a:xfrm>
            <a:off x="8007244" y="4087679"/>
            <a:ext cx="189770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面积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0C5391F6-196B-1A45-844C-F6553CF192D4}"/>
              </a:ext>
            </a:extLst>
          </p:cNvPr>
          <p:cNvSpPr txBox="1"/>
          <p:nvPr/>
        </p:nvSpPr>
        <p:spPr>
          <a:xfrm>
            <a:off x="5591662" y="2066359"/>
            <a:ext cx="659430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spc="-10" dirty="0">
                <a:solidFill>
                  <a:schemeClr val="accent1"/>
                </a:solidFill>
                <a:latin typeface="+mn-ea"/>
              </a:rPr>
              <a:t>圆形度</a:t>
            </a:r>
            <a:endParaRPr lang="en-US" altLang="zh-CN" sz="2400" spc="-1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16BB080-A597-DC47-B38E-2EAD424C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7348" y="797765"/>
            <a:ext cx="5362899" cy="3323069"/>
          </a:xfrm>
          <a:prstGeom prst="rect">
            <a:avLst/>
          </a:prstGeom>
        </p:spPr>
      </p:pic>
      <p:sp>
        <p:nvSpPr>
          <p:cNvPr id="19" name="文本框 119">
            <a:extLst>
              <a:ext uri="{FF2B5EF4-FFF2-40B4-BE49-F238E27FC236}">
                <a16:creationId xmlns:a16="http://schemas.microsoft.com/office/drawing/2014/main" id="{C434EC35-A360-A94A-A6E5-CF6F03179E1C}"/>
              </a:ext>
            </a:extLst>
          </p:cNvPr>
          <p:cNvSpPr txBox="1"/>
          <p:nvPr/>
        </p:nvSpPr>
        <p:spPr>
          <a:xfrm>
            <a:off x="549129" y="4538390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特征选择是一个重要的“</a:t>
            </a:r>
            <a:r>
              <a:rPr lang="zh-CN" altLang="en-US" sz="3200" spc="-10" dirty="0">
                <a:solidFill>
                  <a:srgbClr val="C00000"/>
                </a:solidFill>
                <a:latin typeface="+mn-ea"/>
              </a:rPr>
              <a:t>数据预处理</a:t>
            </a:r>
            <a:r>
              <a:rPr lang="zh-CN" altLang="en-US" sz="3200" spc="-10" dirty="0">
                <a:latin typeface="+mn-ea"/>
              </a:rPr>
              <a:t>”过程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20" name="文本框 119">
            <a:extLst>
              <a:ext uri="{FF2B5EF4-FFF2-40B4-BE49-F238E27FC236}">
                <a16:creationId xmlns:a16="http://schemas.microsoft.com/office/drawing/2014/main" id="{5CAABA17-8107-1146-BD78-7425FC64C97F}"/>
              </a:ext>
            </a:extLst>
          </p:cNvPr>
          <p:cNvSpPr txBox="1"/>
          <p:nvPr/>
        </p:nvSpPr>
        <p:spPr>
          <a:xfrm>
            <a:off x="1018902" y="5208512"/>
            <a:ext cx="877824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避免</a:t>
            </a:r>
            <a:r>
              <a:rPr lang="zh-CN" altLang="en-CN" sz="2800" spc="-10" dirty="0">
                <a:latin typeface="+mn-ea"/>
              </a:rPr>
              <a:t>维</a:t>
            </a:r>
            <a:r>
              <a:rPr lang="zh-CN" altLang="en-US" sz="2800" spc="-10" dirty="0">
                <a:latin typeface="+mn-ea"/>
              </a:rPr>
              <a:t>数灾难，降低学习任务难度，减少计算开销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21" name="文本框 119">
            <a:extLst>
              <a:ext uri="{FF2B5EF4-FFF2-40B4-BE49-F238E27FC236}">
                <a16:creationId xmlns:a16="http://schemas.microsoft.com/office/drawing/2014/main" id="{688E75BD-79EB-1542-AA13-F3579D500FDF}"/>
              </a:ext>
            </a:extLst>
          </p:cNvPr>
          <p:cNvSpPr txBox="1"/>
          <p:nvPr/>
        </p:nvSpPr>
        <p:spPr>
          <a:xfrm>
            <a:off x="1018902" y="5757122"/>
            <a:ext cx="820347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特征选择可能会降低模型的预测能力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6327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9D2881AB-62BD-2540-9A5B-82839F9D3458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特征选择包含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特征子集搜索</a:t>
            </a:r>
            <a:r>
              <a:rPr lang="zh-CN" altLang="en-US" sz="2800" spc="-10" dirty="0">
                <a:latin typeface="+mn-ea"/>
              </a:rPr>
              <a:t>机制与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子集评价</a:t>
            </a:r>
            <a:r>
              <a:rPr lang="zh-CN" altLang="en-US" sz="2800" spc="-10" dirty="0">
                <a:latin typeface="+mn-ea"/>
              </a:rPr>
              <a:t>机制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3898A66E-6B98-8041-A25D-4FE4F40E8421}"/>
              </a:ext>
            </a:extLst>
          </p:cNvPr>
          <p:cNvSpPr txBox="1"/>
          <p:nvPr/>
        </p:nvSpPr>
        <p:spPr>
          <a:xfrm>
            <a:off x="566960" y="158931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子集搜索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F99F77BB-EA5C-0A43-890E-CE9076355243}"/>
                  </a:ext>
                </a:extLst>
              </p:cNvPr>
              <p:cNvSpPr txBox="1"/>
              <p:nvPr/>
            </p:nvSpPr>
            <p:spPr>
              <a:xfrm>
                <a:off x="973004" y="2281049"/>
                <a:ext cx="10652035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前向搜索：</a:t>
                </a:r>
                <a:r>
                  <a:rPr lang="en-US" altLang="zh-CN" sz="2800" spc="-10" dirty="0">
                    <a:latin typeface="+mn-ea"/>
                  </a:rPr>
                  <a:t>1. </a:t>
                </a:r>
                <a:r>
                  <a:rPr lang="zh-CN" altLang="en-CN" sz="2800" spc="-10" dirty="0">
                    <a:latin typeface="+mn-ea"/>
                  </a:rPr>
                  <a:t>将每一</a:t>
                </a:r>
                <a:r>
                  <a:rPr lang="zh-CN" altLang="en-US" sz="2800" spc="-10" dirty="0">
                    <a:latin typeface="+mn-ea"/>
                  </a:rPr>
                  <a:t>特征作为一子集，选定最优的单个特征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F99F77BB-EA5C-0A43-890E-CE90763552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004" y="2281049"/>
                <a:ext cx="10652035" cy="565539"/>
              </a:xfrm>
              <a:prstGeom prst="rect">
                <a:avLst/>
              </a:prstGeom>
              <a:blipFill>
                <a:blip r:embed="rId3"/>
                <a:stretch>
                  <a:fillRect l="-952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119">
                <a:extLst>
                  <a:ext uri="{FF2B5EF4-FFF2-40B4-BE49-F238E27FC236}">
                    <a16:creationId xmlns:a16="http://schemas.microsoft.com/office/drawing/2014/main" id="{52A4F93B-A48B-3C45-B8A6-10CB091FE8D9}"/>
                  </a:ext>
                </a:extLst>
              </p:cNvPr>
              <p:cNvSpPr txBox="1"/>
              <p:nvPr/>
            </p:nvSpPr>
            <p:spPr>
              <a:xfrm>
                <a:off x="3192595" y="2711189"/>
                <a:ext cx="8660674" cy="6620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spc="-10" dirty="0">
                    <a:latin typeface="+mn-ea"/>
                  </a:rPr>
                  <a:t>2. </a:t>
                </a:r>
                <a:r>
                  <a:rPr lang="zh-CN" altLang="en-US" sz="2800" spc="-10" dirty="0">
                    <a:latin typeface="+mn-ea"/>
                  </a:rPr>
                  <a:t>在上一轮选定集中增加一个特征，选定最优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文本框 119">
                <a:extLst>
                  <a:ext uri="{FF2B5EF4-FFF2-40B4-BE49-F238E27FC236}">
                    <a16:creationId xmlns:a16="http://schemas.microsoft.com/office/drawing/2014/main" id="{52A4F93B-A48B-3C45-B8A6-10CB091FE8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95" y="2711189"/>
                <a:ext cx="8660674" cy="662041"/>
              </a:xfrm>
              <a:prstGeom prst="rect">
                <a:avLst/>
              </a:prstGeom>
              <a:blipFill>
                <a:blip r:embed="rId4"/>
                <a:stretch>
                  <a:fillRect l="-1464" b="-207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D52B04DF-574D-D34B-9D13-CF4D114A5CB7}"/>
                  </a:ext>
                </a:extLst>
              </p:cNvPr>
              <p:cNvSpPr txBox="1"/>
              <p:nvPr/>
            </p:nvSpPr>
            <p:spPr>
              <a:xfrm>
                <a:off x="3192595" y="3250500"/>
                <a:ext cx="866067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sz="2800" spc="-10" dirty="0">
                    <a:latin typeface="+mn-ea"/>
                  </a:rPr>
                  <a:t>3. …</a:t>
                </a:r>
                <a:r>
                  <a:rPr lang="zh-CN" altLang="en-US" sz="2800" spc="-10" dirty="0">
                    <a:latin typeface="+mn-ea"/>
                  </a:rPr>
                  <a:t>，直到最优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特征子集不如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上轮选定集</a:t>
                </a:r>
                <a:r>
                  <a:rPr lang="zh-CN" altLang="en-US" sz="2800" spc="-10" dirty="0">
                    <a:latin typeface="+mn-ea"/>
                  </a:rPr>
                  <a:t>结束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D52B04DF-574D-D34B-9D13-CF4D114A5C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2595" y="3250500"/>
                <a:ext cx="8660674" cy="565539"/>
              </a:xfrm>
              <a:prstGeom prst="rect">
                <a:avLst/>
              </a:prstGeom>
              <a:blipFill>
                <a:blip r:embed="rId5"/>
                <a:stretch>
                  <a:fillRect l="-1464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19">
            <a:extLst>
              <a:ext uri="{FF2B5EF4-FFF2-40B4-BE49-F238E27FC236}">
                <a16:creationId xmlns:a16="http://schemas.microsoft.com/office/drawing/2014/main" id="{4B2790F8-D67E-5240-B7BF-0F390D122651}"/>
              </a:ext>
            </a:extLst>
          </p:cNvPr>
          <p:cNvSpPr txBox="1"/>
          <p:nvPr/>
        </p:nvSpPr>
        <p:spPr>
          <a:xfrm>
            <a:off x="942905" y="4225004"/>
            <a:ext cx="1065203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后向搜索：</a:t>
            </a:r>
            <a:r>
              <a:rPr lang="zh-CN" altLang="en-CN" sz="2800" spc="-10" dirty="0">
                <a:latin typeface="+mn-ea"/>
              </a:rPr>
              <a:t>从</a:t>
            </a:r>
            <a:r>
              <a:rPr lang="zh-CN" altLang="en-US" sz="2800" spc="-10" dirty="0">
                <a:latin typeface="+mn-ea"/>
              </a:rPr>
              <a:t>完整特征子集开始，每次去掉一个无关特征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3" name="文本框 119">
            <a:extLst>
              <a:ext uri="{FF2B5EF4-FFF2-40B4-BE49-F238E27FC236}">
                <a16:creationId xmlns:a16="http://schemas.microsoft.com/office/drawing/2014/main" id="{2F7BA99C-6AAF-D044-BF5B-902A1A584300}"/>
              </a:ext>
            </a:extLst>
          </p:cNvPr>
          <p:cNvSpPr txBox="1"/>
          <p:nvPr/>
        </p:nvSpPr>
        <p:spPr>
          <a:xfrm>
            <a:off x="973004" y="5094349"/>
            <a:ext cx="1140392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双向搜索：每一轮增加选定特征（此后不删除），并减少无关特征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234351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子集评价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/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给定数据集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，假定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中第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类样本所占比例为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, (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=1,2,…,</m:t>
                    </m:r>
                    <m:d>
                      <m:dPr>
                        <m:begChr m:val="|"/>
                        <m:endChr m:val="|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𝒴</m:t>
                        </m:r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，其信息熵定义为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blipFill>
                <a:blip r:embed="rId3"/>
                <a:stretch>
                  <a:fillRect l="-908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6AEF0-708E-DB49-A93C-F0520ACF6917}"/>
                  </a:ext>
                </a:extLst>
              </p:cNvPr>
              <p:cNvSpPr txBox="1"/>
              <p:nvPr/>
            </p:nvSpPr>
            <p:spPr>
              <a:xfrm>
                <a:off x="4402652" y="2573866"/>
                <a:ext cx="3386696" cy="10624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Ent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𝒴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986AEF0-708E-DB49-A93C-F0520ACF69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2652" y="2573866"/>
                <a:ext cx="3386696" cy="1062407"/>
              </a:xfrm>
              <a:prstGeom prst="rect">
                <a:avLst/>
              </a:prstGeom>
              <a:blipFill>
                <a:blip r:embed="rId4"/>
                <a:stretch>
                  <a:fillRect l="-1119" t="-109412" b="-17176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特征选择包含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特征子集搜索</a:t>
            </a:r>
            <a:r>
              <a:rPr lang="zh-CN" altLang="en-US" sz="2800" spc="-10" dirty="0">
                <a:latin typeface="+mn-ea"/>
              </a:rPr>
              <a:t>机制与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子集评价</a:t>
            </a:r>
            <a:r>
              <a:rPr lang="zh-CN" altLang="en-US" sz="2800" spc="-10" dirty="0">
                <a:latin typeface="+mn-ea"/>
              </a:rPr>
              <a:t>机制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217E2531-507E-6643-A4B9-8D41B3A4DD27}"/>
                  </a:ext>
                </a:extLst>
              </p:cNvPr>
              <p:cNvSpPr txBox="1"/>
              <p:nvPr/>
            </p:nvSpPr>
            <p:spPr>
              <a:xfrm>
                <a:off x="796541" y="3656470"/>
                <a:ext cx="1117434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对属性子集</a:t>
                </a:r>
                <a14:m>
                  <m:oMath xmlns:m="http://schemas.openxmlformats.org/officeDocument/2006/math">
                    <m:r>
                      <a:rPr lang="en-US" altLang="zh-CN" sz="2800" i="1" spc="-1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，根据</a:t>
                </a:r>
                <a:r>
                  <a:rPr lang="zh-CN" altLang="en-CN" sz="2800" spc="-10" dirty="0">
                    <a:latin typeface="+mn-ea"/>
                  </a:rPr>
                  <a:t>其取值</a:t>
                </a:r>
                <a:r>
                  <a:rPr lang="zh-CN" altLang="en-US" sz="2800" spc="-10" dirty="0">
                    <a:latin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分成</a:t>
                </a:r>
                <a14:m>
                  <m:oMath xmlns:m="http://schemas.openxmlformats.org/officeDocument/2006/math">
                    <m:r>
                      <a:rPr lang="en-US" altLang="zh-CN" sz="2800" i="1" spc="-10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个子集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sz="280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800" i="1" spc="-1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spc="-1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spc="-1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,…</m:t>
                        </m:r>
                        <m:sSup>
                          <m:sSup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i="1" spc="-10">
                                <a:latin typeface="Cambria Math" panose="02040503050406030204" pitchFamily="18" charset="0"/>
                              </a:rPr>
                              <m:t>𝒟</m:t>
                            </m:r>
                          </m:e>
                          <m:sup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，每个子集中样本在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上取值相同，则属性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的信息增益为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217E2531-507E-6643-A4B9-8D41B3A4D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541" y="3656470"/>
                <a:ext cx="11174345" cy="1082604"/>
              </a:xfrm>
              <a:prstGeom prst="rect">
                <a:avLst/>
              </a:prstGeom>
              <a:blipFill>
                <a:blip r:embed="rId5"/>
                <a:stretch>
                  <a:fillRect l="-908" t="-3529" b="-164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148CC-55EF-A640-A56E-8B2032110568}"/>
                  </a:ext>
                </a:extLst>
              </p:cNvPr>
              <p:cNvSpPr txBox="1"/>
              <p:nvPr/>
            </p:nvSpPr>
            <p:spPr>
              <a:xfrm>
                <a:off x="3512216" y="4725061"/>
                <a:ext cx="5167568" cy="1062278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CN" sz="2400" i="1" smtClean="0">
                          <a:latin typeface="Cambria Math" panose="02040503050406030204" pitchFamily="18" charset="0"/>
                        </a:rPr>
                        <m:t>Gain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i="1">
                          <a:latin typeface="Cambria Math" panose="02040503050406030204" pitchFamily="18" charset="0"/>
                        </a:rPr>
                        <m:t>Ent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 spc="-10">
                              <a:latin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400" i="1" spc="-1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400" i="1" spc="-10">
                                          <a:latin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  <m:sup>
                                      <m:r>
                                        <a:rPr lang="en-US" altLang="zh-CN" sz="2400" b="0" i="1" spc="-10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400" i="1" spc="-10">
                                      <a:latin typeface="Cambria Math" panose="02040503050406030204" pitchFamily="18" charset="0"/>
                                    </a:rPr>
                                    <m:t>𝒟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Ent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sz="2400" i="1" spc="-1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pc="-10">
                                  <a:latin typeface="Cambria Math" panose="02040503050406030204" pitchFamily="18" charset="0"/>
                                </a:rPr>
                                <m:t>𝒟</m:t>
                              </m:r>
                            </m:e>
                            <m:sup>
                              <m:r>
                                <a:rPr lang="en-US" altLang="zh-CN" sz="2400" b="0" i="1" spc="-10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9F148CC-55EF-A640-A56E-8B2032110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216" y="4725061"/>
                <a:ext cx="5167568" cy="1062278"/>
              </a:xfrm>
              <a:prstGeom prst="rect">
                <a:avLst/>
              </a:prstGeom>
              <a:blipFill>
                <a:blip r:embed="rId6"/>
                <a:stretch>
                  <a:fillRect t="-111905" r="-980" b="-17381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FA4A422-A44D-D548-B76E-0315BF5C2221}"/>
                  </a:ext>
                </a:extLst>
              </p:cNvPr>
              <p:cNvSpPr txBox="1"/>
              <p:nvPr/>
            </p:nvSpPr>
            <p:spPr>
              <a:xfrm>
                <a:off x="1254034" y="5773326"/>
                <a:ext cx="10602061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信息增益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CN" sz="2800" i="1">
                        <a:latin typeface="Cambria Math" panose="02040503050406030204" pitchFamily="18" charset="0"/>
                      </a:rPr>
                      <m:t>Gain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越大，特征子集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包含的有助于分类的信息越多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CFA4A422-A44D-D548-B76E-0315BF5C22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4034" y="5773326"/>
                <a:ext cx="10602061" cy="565539"/>
              </a:xfrm>
              <a:prstGeom prst="rect">
                <a:avLst/>
              </a:prstGeom>
              <a:blipFill>
                <a:blip r:embed="rId7"/>
                <a:stretch>
                  <a:fillRect l="-1196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23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 animBg="1"/>
      <p:bldP spid="16" grpId="0"/>
      <p:bldP spid="18" grpId="0" animBg="1"/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过滤式选择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8AB7C337-A34E-CE44-B77C-60A42F3B41FB}"/>
              </a:ext>
            </a:extLst>
          </p:cNvPr>
          <p:cNvSpPr txBox="1"/>
          <p:nvPr/>
        </p:nvSpPr>
        <p:spPr>
          <a:xfrm>
            <a:off x="786600" y="2032564"/>
            <a:ext cx="11174345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特征选择</a:t>
            </a:r>
            <a:r>
              <a:rPr lang="zh-CN" altLang="en-US" sz="2800" spc="-10" dirty="0">
                <a:latin typeface="+mn-ea"/>
              </a:rPr>
              <a:t>与后续学习</a:t>
            </a:r>
            <a:r>
              <a:rPr lang="zh-CN" altLang="en-US" sz="2800" b="1" spc="-10" dirty="0">
                <a:solidFill>
                  <a:schemeClr val="accent1"/>
                </a:solidFill>
                <a:latin typeface="+mn-ea"/>
              </a:rPr>
              <a:t>无关</a:t>
            </a:r>
            <a:endParaRPr lang="en-US" altLang="zh-CN" sz="2800" b="1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特征选择法大致可分为：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过滤式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包裹式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嵌入式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5B6AAF53-DAB3-AF4C-81D4-5A5FF452FCEE}"/>
                  </a:ext>
                </a:extLst>
              </p:cNvPr>
              <p:cNvSpPr txBox="1"/>
              <p:nvPr/>
            </p:nvSpPr>
            <p:spPr>
              <a:xfrm>
                <a:off x="786599" y="2636482"/>
                <a:ext cx="11174345" cy="57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设计一个相关统计量分量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来度量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每个特征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的重要性</a:t>
                </a:r>
                <a:r>
                  <a:rPr lang="zh-CN" altLang="en-US" sz="2800" spc="-10" dirty="0">
                    <a:latin typeface="+mn-ea"/>
                  </a:rPr>
                  <a:t>，如</a:t>
                </a:r>
                <a:r>
                  <a:rPr lang="en-US" altLang="zh-CN" sz="2800" spc="-10" dirty="0">
                    <a:latin typeface="+mn-ea"/>
                  </a:rPr>
                  <a:t>Relief</a:t>
                </a:r>
                <a:r>
                  <a:rPr lang="zh-CN" altLang="en-US" sz="2800" spc="-10" dirty="0">
                    <a:latin typeface="+mn-ea"/>
                  </a:rPr>
                  <a:t>法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5B6AAF53-DAB3-AF4C-81D4-5A5FF452F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99" y="2636482"/>
                <a:ext cx="11174345" cy="576953"/>
              </a:xfrm>
              <a:prstGeom prst="rect">
                <a:avLst/>
              </a:prstGeom>
              <a:blipFill>
                <a:blip r:embed="rId3"/>
                <a:stretch>
                  <a:fillRect l="-908" t="-2174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6009C4DC-CB89-1E4B-9A5C-27BA08B64911}"/>
                  </a:ext>
                </a:extLst>
              </p:cNvPr>
              <p:cNvSpPr txBox="1"/>
              <p:nvPr/>
            </p:nvSpPr>
            <p:spPr>
              <a:xfrm>
                <a:off x="1187194" y="3213435"/>
                <a:ext cx="10895950" cy="531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，在其同类样本中选择</a:t>
                </a:r>
                <a:r>
                  <a:rPr lang="zh-CN" altLang="en-CN" sz="2400" i="1" spc="-10" dirty="0">
                    <a:latin typeface="+mn-ea"/>
                  </a:rPr>
                  <a:t>最近邻</a:t>
                </a:r>
                <a:r>
                  <a:rPr lang="zh-CN" altLang="en-US" sz="2400" i="1" spc="-10" dirty="0">
                    <a:latin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𝑛h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，称为“</a:t>
                </a:r>
                <a:r>
                  <a:rPr lang="zh-CN" altLang="en-US" sz="2400" i="1" spc="-10" dirty="0">
                    <a:solidFill>
                      <a:schemeClr val="accent1"/>
                    </a:solidFill>
                    <a:latin typeface="+mn-ea"/>
                  </a:rPr>
                  <a:t>猜中近邻</a:t>
                </a:r>
                <a:r>
                  <a:rPr lang="zh-CN" altLang="en-US" sz="2400" i="1" spc="-10" dirty="0">
                    <a:latin typeface="+mn-ea"/>
                  </a:rPr>
                  <a:t>”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119">
                <a:extLst>
                  <a:ext uri="{FF2B5EF4-FFF2-40B4-BE49-F238E27FC236}">
                    <a16:creationId xmlns:a16="http://schemas.microsoft.com/office/drawing/2014/main" id="{6009C4DC-CB89-1E4B-9A5C-27BA08B64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4" y="3213435"/>
                <a:ext cx="10895950" cy="531556"/>
              </a:xfrm>
              <a:prstGeom prst="rect">
                <a:avLst/>
              </a:prstGeom>
              <a:blipFill>
                <a:blip r:embed="rId4"/>
                <a:stretch>
                  <a:fillRect l="-931" b="-23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27F95F57-6484-F54A-A30E-A0D26A81BE79}"/>
                  </a:ext>
                </a:extLst>
              </p:cNvPr>
              <p:cNvSpPr txBox="1"/>
              <p:nvPr/>
            </p:nvSpPr>
            <p:spPr>
              <a:xfrm>
                <a:off x="1187194" y="3674735"/>
                <a:ext cx="10895950" cy="5315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对样本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，在其异类样本中选择</a:t>
                </a:r>
                <a:r>
                  <a:rPr lang="zh-CN" altLang="en-CN" sz="2400" i="1" spc="-10" dirty="0">
                    <a:latin typeface="+mn-ea"/>
                  </a:rPr>
                  <a:t>最近邻</a:t>
                </a:r>
                <a:r>
                  <a:rPr lang="zh-CN" altLang="en-US" sz="2400" i="1" spc="-10" dirty="0">
                    <a:latin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i="1" spc="-1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𝑛𝑚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，称为“</a:t>
                </a:r>
                <a:r>
                  <a:rPr lang="zh-CN" altLang="en-US" sz="2400" i="1" spc="-10" dirty="0">
                    <a:solidFill>
                      <a:schemeClr val="accent1"/>
                    </a:solidFill>
                    <a:latin typeface="+mn-ea"/>
                  </a:rPr>
                  <a:t>猜错近邻</a:t>
                </a:r>
                <a:r>
                  <a:rPr lang="zh-CN" altLang="en-US" sz="2400" i="1" spc="-10" dirty="0">
                    <a:latin typeface="+mn-ea"/>
                  </a:rPr>
                  <a:t>”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3" name="文本框 119">
                <a:extLst>
                  <a:ext uri="{FF2B5EF4-FFF2-40B4-BE49-F238E27FC236}">
                    <a16:creationId xmlns:a16="http://schemas.microsoft.com/office/drawing/2014/main" id="{27F95F57-6484-F54A-A30E-A0D26A81BE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4" y="3674735"/>
                <a:ext cx="10895950" cy="531556"/>
              </a:xfrm>
              <a:prstGeom prst="rect">
                <a:avLst/>
              </a:prstGeom>
              <a:blipFill>
                <a:blip r:embed="rId5"/>
                <a:stretch>
                  <a:fillRect l="-931" b="-209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2011F-38C8-E840-9F74-77BBFB6C652C}"/>
                  </a:ext>
                </a:extLst>
              </p:cNvPr>
              <p:cNvSpPr txBox="1"/>
              <p:nvPr/>
            </p:nvSpPr>
            <p:spPr>
              <a:xfrm>
                <a:off x="3070267" y="4206291"/>
                <a:ext cx="6051465" cy="89620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N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diff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𝑛h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diff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𝑛𝑚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CN" sz="24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8E2011F-38C8-E840-9F74-77BBFB6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0267" y="4206291"/>
                <a:ext cx="6051465" cy="896207"/>
              </a:xfrm>
              <a:prstGeom prst="rect">
                <a:avLst/>
              </a:prstGeom>
              <a:blipFill>
                <a:blip r:embed="rId6"/>
                <a:stretch>
                  <a:fillRect l="-4603" t="-149296" b="-20563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9554C523-3291-B04A-B4DF-8A38C557CE60}"/>
                  </a:ext>
                </a:extLst>
              </p:cNvPr>
              <p:cNvSpPr txBox="1"/>
              <p:nvPr/>
            </p:nvSpPr>
            <p:spPr>
              <a:xfrm>
                <a:off x="172923" y="5010584"/>
                <a:ext cx="12191999" cy="6185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</m:oMath>
                </a14:m>
                <a:r>
                  <a:rPr lang="zh-CN" altLang="en-US" sz="2400" i="1" spc="-10" dirty="0">
                    <a:latin typeface="+mn-ea"/>
                  </a:rPr>
                  <a:t>表示样本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400" b="0" i="1" spc="-10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在属性</a:t>
                </a:r>
                <a14:m>
                  <m:oMath xmlns:m="http://schemas.openxmlformats.org/officeDocument/2006/math">
                    <m:r>
                      <a:rPr lang="en-US" altLang="zh-CN" sz="2400" i="1" spc="-1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400" i="1" spc="-10" dirty="0">
                    <a:latin typeface="+mn-ea"/>
                  </a:rPr>
                  <a:t>上的取值；</a:t>
                </a:r>
                <a:r>
                  <a:rPr lang="en-US" altLang="zh-CN" sz="2400" dirty="0"/>
                  <a:t> </a:t>
                </a:r>
                <a:r>
                  <a:rPr lang="zh-CN" altLang="en-US" sz="2400" dirty="0"/>
                  <a:t>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bSup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则</m:t>
                    </m:r>
                    <m:r>
                      <m:rPr>
                        <m:sty m:val="p"/>
                      </m:rPr>
                      <a:rPr lang="en-US" altLang="zh-CN" sz="2400" i="1">
                        <a:latin typeface="Cambria Math" panose="02040503050406030204" pitchFamily="18" charset="0"/>
                      </a:rPr>
                      <m:t>diff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i="1" spc="-10" dirty="0">
                    <a:latin typeface="+mn-ea"/>
                  </a:rPr>
                  <a:t>，否则为</a:t>
                </a:r>
                <a:r>
                  <a:rPr lang="en-US" altLang="zh-CN" sz="2400" i="1" spc="-10" dirty="0">
                    <a:solidFill>
                      <a:schemeClr val="accent1"/>
                    </a:solidFill>
                    <a:latin typeface="+mn-ea"/>
                  </a:rPr>
                  <a:t>1</a:t>
                </a:r>
                <a:r>
                  <a:rPr lang="en-US" altLang="zh-CN" sz="2400" i="1" spc="-10" dirty="0">
                    <a:latin typeface="+mn-ea"/>
                  </a:rPr>
                  <a:t>(</a:t>
                </a:r>
                <a:r>
                  <a:rPr lang="zh-CN" altLang="en-US" sz="2400" i="1" spc="-10" dirty="0">
                    <a:latin typeface="+mn-ea"/>
                  </a:rPr>
                  <a:t>或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pc="-1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  <m:r>
                          <a:rPr lang="en-US" altLang="zh-CN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  <m:sup>
                            <m:r>
                              <a:rPr lang="en-US" altLang="zh-CN" sz="2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sz="2400" i="1" spc="-10" dirty="0">
                    <a:latin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26" name="文本框 119">
                <a:extLst>
                  <a:ext uri="{FF2B5EF4-FFF2-40B4-BE49-F238E27FC236}">
                    <a16:creationId xmlns:a16="http://schemas.microsoft.com/office/drawing/2014/main" id="{9554C523-3291-B04A-B4DF-8A38C557C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923" y="5010584"/>
                <a:ext cx="12191999" cy="618503"/>
              </a:xfrm>
              <a:prstGeom prst="rect">
                <a:avLst/>
              </a:prstGeom>
              <a:blipFill>
                <a:blip r:embed="rId7"/>
                <a:stretch>
                  <a:fillRect b="-14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F1912559-4C26-7C44-B51F-7435F060B4FC}"/>
                  </a:ext>
                </a:extLst>
              </p:cNvPr>
              <p:cNvSpPr txBox="1"/>
              <p:nvPr/>
            </p:nvSpPr>
            <p:spPr>
              <a:xfrm>
                <a:off x="820947" y="5681399"/>
                <a:ext cx="11174345" cy="576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solidFill>
                      <a:srgbClr val="FF0000"/>
                    </a:solidFill>
                    <a:latin typeface="+mn-ea"/>
                  </a:rPr>
                  <a:t>特征</a:t>
                </a:r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子集的重要性</a:t>
                </a:r>
                <a:r>
                  <a:rPr lang="zh-CN" altLang="en-US" sz="2800" spc="-10" dirty="0">
                    <a:latin typeface="+mn-ea"/>
                  </a:rPr>
                  <a:t>则由子集中每个特征的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之和决定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8" name="文本框 119">
                <a:extLst>
                  <a:ext uri="{FF2B5EF4-FFF2-40B4-BE49-F238E27FC236}">
                    <a16:creationId xmlns:a16="http://schemas.microsoft.com/office/drawing/2014/main" id="{F1912559-4C26-7C44-B51F-7435F060B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947" y="5681399"/>
                <a:ext cx="11174345" cy="576953"/>
              </a:xfrm>
              <a:prstGeom prst="rect">
                <a:avLst/>
              </a:prstGeom>
              <a:blipFill>
                <a:blip r:embed="rId8"/>
                <a:stretch>
                  <a:fillRect l="-908" t="-2174" b="-304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807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3" grpId="0"/>
      <p:bldP spid="21" grpId="0"/>
      <p:bldP spid="23" grpId="0"/>
      <p:bldP spid="5" grpId="0" animBg="1"/>
      <p:bldP spid="26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包裹式选择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8AB7C337-A34E-CE44-B77C-60A42F3B41FB}"/>
              </a:ext>
            </a:extLst>
          </p:cNvPr>
          <p:cNvSpPr txBox="1"/>
          <p:nvPr/>
        </p:nvSpPr>
        <p:spPr>
          <a:xfrm>
            <a:off x="786600" y="2032564"/>
            <a:ext cx="11174345" cy="1599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将最终模型的性能作为特征子集的评价标准，如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LVW(Las Vegas Wrapper)</a:t>
            </a:r>
            <a:r>
              <a:rPr lang="zh-CN" altLang="en-US" sz="2800" spc="-10" dirty="0">
                <a:latin typeface="+mn-ea"/>
              </a:rPr>
              <a:t>方法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endParaRPr lang="en-US" altLang="zh-CN" sz="28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特征选择法大致可分为：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过滤式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包裹式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嵌入式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8EB6EE01-5DA0-DD42-824D-E0D2E31CECB4}"/>
                  </a:ext>
                </a:extLst>
              </p:cNvPr>
              <p:cNvSpPr txBox="1"/>
              <p:nvPr/>
            </p:nvSpPr>
            <p:spPr>
              <a:xfrm>
                <a:off x="1271108" y="3146230"/>
                <a:ext cx="10689838" cy="2270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400" spc="-10" dirty="0">
                    <a:latin typeface="+mn-ea"/>
                  </a:rPr>
                  <a:t>初始化最优特征子集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pc="-1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b="0" i="1" spc="-10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b="0" i="1" spc="-1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pc="-10" dirty="0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spc="-10" dirty="0">
                    <a:latin typeface="+mn-ea"/>
                  </a:rPr>
                  <a:t>，</a:t>
                </a:r>
                <a:r>
                  <a:rPr lang="en-US" altLang="zh-CN" sz="2400" spc="-1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i="1" spc="-10" dirty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400" spc="-10" dirty="0">
                    <a:latin typeface="+mn-ea"/>
                  </a:rPr>
                  <a:t>为初始完整特征子集，训练模型，用</a:t>
                </a:r>
                <a:r>
                  <a:rPr lang="zh-CN" altLang="en-US" sz="2400" spc="-10" dirty="0">
                    <a:solidFill>
                      <a:schemeClr val="accent1"/>
                    </a:solidFill>
                    <a:latin typeface="+mn-ea"/>
                  </a:rPr>
                  <a:t>交叉验证法</a:t>
                </a:r>
                <a:r>
                  <a:rPr lang="zh-CN" altLang="en-US" sz="2400" spc="-10" dirty="0">
                    <a:latin typeface="+mn-ea"/>
                  </a:rPr>
                  <a:t>估计其误差</a:t>
                </a:r>
                <a:endParaRPr lang="en-US" altLang="zh-CN" sz="24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CN" sz="2400" spc="-10" dirty="0">
                    <a:solidFill>
                      <a:srgbClr val="FF0000"/>
                    </a:solidFill>
                    <a:latin typeface="+mn-ea"/>
                  </a:rPr>
                  <a:t>随机产生</a:t>
                </a:r>
                <a:r>
                  <a:rPr lang="zh-CN" altLang="en-US" sz="2400" spc="-10" dirty="0">
                    <a:latin typeface="+mn-ea"/>
                  </a:rPr>
                  <a:t>特征子集</a:t>
                </a:r>
                <a14:m>
                  <m:oMath xmlns:m="http://schemas.openxmlformats.org/officeDocument/2006/math">
                    <m:r>
                      <a:rPr lang="en-US" altLang="zh-CN" sz="2400" b="0" i="1" spc="-1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1" spc="-1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zh-CN" altLang="en-US" sz="2400" spc="-10" dirty="0">
                    <a:latin typeface="+mn-ea"/>
                  </a:rPr>
                  <a:t>，</a:t>
                </a:r>
                <a:r>
                  <a:rPr lang="zh-CN" altLang="en-US" sz="2400" spc="-10" dirty="0">
                    <a:solidFill>
                      <a:srgbClr val="FF0000"/>
                    </a:solidFill>
                    <a:latin typeface="+mn-ea"/>
                  </a:rPr>
                  <a:t>训练模型并计算误差</a:t>
                </a:r>
                <a:r>
                  <a:rPr lang="zh-CN" altLang="en-US" sz="2400" spc="-10" dirty="0">
                    <a:latin typeface="+mn-ea"/>
                  </a:rPr>
                  <a:t>，若它比当前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 spc="-1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400" spc="-10" dirty="0">
                    <a:latin typeface="+mn-ea"/>
                  </a:rPr>
                  <a:t>对应的误差更小，则令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 spc="-1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400" i="1" spc="-1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 spc="-10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b="0" i="0" spc="-10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altLang="zh-CN" sz="24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400" spc="-10" dirty="0">
                    <a:latin typeface="+mn-ea"/>
                  </a:rPr>
                  <a:t>重复步骤</a:t>
                </a:r>
                <a:r>
                  <a:rPr lang="en-US" altLang="zh-CN" sz="2400" spc="-10" dirty="0">
                    <a:latin typeface="+mn-ea"/>
                  </a:rPr>
                  <a:t>2</a:t>
                </a:r>
                <a:r>
                  <a:rPr lang="zh-CN" altLang="en-US" sz="2400" spc="-10" dirty="0">
                    <a:latin typeface="+mn-ea"/>
                  </a:rPr>
                  <a:t>，直至运行时间达到上限，输出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400" i="1" spc="-10" dirty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8EB6EE01-5DA0-DD42-824D-E0D2E31CE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108" y="3146230"/>
                <a:ext cx="10689838" cy="2270750"/>
              </a:xfrm>
              <a:prstGeom prst="rect">
                <a:avLst/>
              </a:prstGeom>
              <a:blipFill>
                <a:blip r:embed="rId3"/>
                <a:stretch>
                  <a:fillRect l="-1069" t="-1667" r="-3682" b="-6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19">
            <a:extLst>
              <a:ext uri="{FF2B5EF4-FFF2-40B4-BE49-F238E27FC236}">
                <a16:creationId xmlns:a16="http://schemas.microsoft.com/office/drawing/2014/main" id="{5AA43082-407B-6647-A3DB-6D084A98BBAE}"/>
              </a:ext>
            </a:extLst>
          </p:cNvPr>
          <p:cNvSpPr txBox="1"/>
          <p:nvPr/>
        </p:nvSpPr>
        <p:spPr>
          <a:xfrm>
            <a:off x="272013" y="5669156"/>
            <a:ext cx="11647973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CN" sz="2400" i="1" spc="-10" dirty="0">
                <a:solidFill>
                  <a:schemeClr val="accent1"/>
                </a:solidFill>
                <a:latin typeface="+mn-ea"/>
              </a:rPr>
              <a:t>最终</a:t>
            </a:r>
            <a:r>
              <a:rPr lang="zh-CN" altLang="en-US" sz="2400" i="1" spc="-10" dirty="0">
                <a:solidFill>
                  <a:schemeClr val="accent1"/>
                </a:solidFill>
                <a:latin typeface="+mn-ea"/>
              </a:rPr>
              <a:t>模型性能比过滤式选择的更好，但计算开销大，若时间限制，有可能给不出解</a:t>
            </a:r>
            <a:endParaRPr lang="en-US" altLang="zh-CN" sz="2400" i="1" spc="-10" dirty="0">
              <a:solidFill>
                <a:schemeClr val="accent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2469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969238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模型评估方法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/>
              <p:nvPr/>
            </p:nvSpPr>
            <p:spPr>
              <a:xfrm>
                <a:off x="1032869" y="1562769"/>
                <a:ext cx="1027956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机器学习的目标是学到一个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具有泛化能力</a:t>
                </a:r>
                <a:r>
                  <a:rPr lang="zh-CN" altLang="en-US" sz="2800" spc="-10" dirty="0">
                    <a:latin typeface="+mn-ea"/>
                  </a:rPr>
                  <a:t>的函数</a:t>
                </a:r>
                <a14:m>
                  <m:oMath xmlns:m="http://schemas.openxmlformats.org/officeDocument/2006/math">
                    <m:r>
                      <a:rPr lang="en-US" altLang="zh-CN" sz="2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，使得模型在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highlight>
                      <a:srgbClr val="FFFF00"/>
                    </a:highlight>
                    <a:latin typeface="+mn-ea"/>
                  </a:rPr>
                  <a:t>新样本</a:t>
                </a:r>
                <a:r>
                  <a:rPr lang="zh-CN" altLang="en-US" sz="2800" spc="-10" dirty="0">
                    <a:latin typeface="+mn-ea"/>
                  </a:rPr>
                  <a:t>上表现得很好，即“</a:t>
                </a:r>
                <a:r>
                  <a:rPr lang="zh-CN" altLang="en-CN" sz="2800" spc="-10" dirty="0">
                    <a:solidFill>
                      <a:srgbClr val="FF0000"/>
                    </a:solidFill>
                    <a:latin typeface="+mn-ea"/>
                  </a:rPr>
                  <a:t>泛化误差</a:t>
                </a:r>
                <a:r>
                  <a:rPr lang="zh-CN" altLang="en-US" sz="2800" spc="-10" dirty="0">
                    <a:latin typeface="+mn-ea"/>
                  </a:rPr>
                  <a:t>”小。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9" y="1562769"/>
                <a:ext cx="10279565" cy="1082604"/>
              </a:xfrm>
              <a:prstGeom prst="rect">
                <a:avLst/>
              </a:prstGeom>
              <a:blipFill>
                <a:blip r:embed="rId3"/>
                <a:stretch>
                  <a:fillRect l="-1235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9">
            <a:extLst>
              <a:ext uri="{FF2B5EF4-FFF2-40B4-BE49-F238E27FC236}">
                <a16:creationId xmlns:a16="http://schemas.microsoft.com/office/drawing/2014/main" id="{78A6B8C5-D440-3047-AF5D-593532F42957}"/>
              </a:ext>
            </a:extLst>
          </p:cNvPr>
          <p:cNvSpPr txBox="1"/>
          <p:nvPr/>
        </p:nvSpPr>
        <p:spPr>
          <a:xfrm>
            <a:off x="566961" y="2795813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误差：</a:t>
            </a:r>
            <a:r>
              <a:rPr lang="zh-CN" altLang="en-US" sz="2800" spc="-10" dirty="0">
                <a:latin typeface="+mn-ea"/>
              </a:rPr>
              <a:t>模型的实际预测输出与样本的真实输出之间的差异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446A73A-4B45-754F-81D0-52B19CD3A2AE}"/>
                  </a:ext>
                </a:extLst>
              </p:cNvPr>
              <p:cNvSpPr txBox="1"/>
              <p:nvPr/>
            </p:nvSpPr>
            <p:spPr>
              <a:xfrm>
                <a:off x="1032869" y="3468550"/>
                <a:ext cx="10671451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CN" sz="2800" spc="-10" dirty="0">
                    <a:solidFill>
                      <a:schemeClr val="accent1"/>
                    </a:solidFill>
                    <a:latin typeface="+mn-ea"/>
                  </a:rPr>
                  <a:t>训练误差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（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training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error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zh-CN" altLang="en-US" sz="2800" spc="-10" dirty="0">
                    <a:latin typeface="+mn-ea"/>
                  </a:rPr>
                  <a:t>：模型在训练集上的误差，也称“经验误差”，即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446A73A-4B45-754F-81D0-52B19CD3A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9" y="3468550"/>
                <a:ext cx="10671451" cy="1082604"/>
              </a:xfrm>
              <a:prstGeom prst="rect">
                <a:avLst/>
              </a:prstGeom>
              <a:blipFill>
                <a:blip r:embed="rId4"/>
                <a:stretch>
                  <a:fillRect l="-1070" t="-2326" b="-151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A93F900-9028-E745-8416-8A803B9D9C68}"/>
                  </a:ext>
                </a:extLst>
              </p:cNvPr>
              <p:cNvSpPr txBox="1"/>
              <p:nvPr/>
            </p:nvSpPr>
            <p:spPr>
              <a:xfrm>
                <a:off x="1032866" y="4539595"/>
                <a:ext cx="10671451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泛化</a:t>
                </a:r>
                <a:r>
                  <a:rPr lang="zh-CN" altLang="en-CN" sz="2800" spc="-10" dirty="0">
                    <a:solidFill>
                      <a:schemeClr val="accent1"/>
                    </a:solidFill>
                    <a:latin typeface="+mn-ea"/>
                  </a:rPr>
                  <a:t>误差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（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generalization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error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zh-CN" altLang="en-US" sz="2800" spc="-10" dirty="0">
                    <a:latin typeface="+mn-ea"/>
                  </a:rPr>
                  <a:t>：模型在新样本上的误差，即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800" i="1" spc="-10" dirty="0">
                    <a:latin typeface="+mn-ea"/>
                  </a:rPr>
                  <a:t>，无法直接获得</a:t>
                </a:r>
                <a:endParaRPr lang="en-US" altLang="zh-CN" sz="28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A93F900-9028-E745-8416-8A803B9D9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6" y="4539595"/>
                <a:ext cx="10671451" cy="1082604"/>
              </a:xfrm>
              <a:prstGeom prst="rect">
                <a:avLst/>
              </a:prstGeom>
              <a:blipFill>
                <a:blip r:embed="rId5"/>
                <a:stretch>
                  <a:fillRect l="-1070"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119">
            <a:extLst>
              <a:ext uri="{FF2B5EF4-FFF2-40B4-BE49-F238E27FC236}">
                <a16:creationId xmlns:a16="http://schemas.microsoft.com/office/drawing/2014/main" id="{2A5814DA-3F3A-5D43-BB7E-559036EE44F0}"/>
              </a:ext>
            </a:extLst>
          </p:cNvPr>
          <p:cNvSpPr txBox="1"/>
          <p:nvPr/>
        </p:nvSpPr>
        <p:spPr>
          <a:xfrm>
            <a:off x="1520549" y="5661749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采用“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测试误差</a:t>
            </a:r>
            <a:r>
              <a:rPr lang="zh-CN" altLang="en-US" sz="2800" spc="-10" dirty="0">
                <a:latin typeface="+mn-ea"/>
              </a:rPr>
              <a:t>”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testing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error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r>
              <a:rPr lang="zh-CN" altLang="en-US" sz="2800" spc="-10" dirty="0">
                <a:latin typeface="+mn-ea"/>
              </a:rPr>
              <a:t>作为泛化误差的近似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587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4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5673FE6A-6748-024E-B487-DD663EE9B2AD}"/>
              </a:ext>
            </a:extLst>
          </p:cNvPr>
          <p:cNvSpPr txBox="1"/>
          <p:nvPr/>
        </p:nvSpPr>
        <p:spPr>
          <a:xfrm>
            <a:off x="566960" y="1505404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嵌入式选择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/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特征选择</a:t>
                </a:r>
                <a:r>
                  <a:rPr lang="zh-CN" altLang="en-US" sz="2800" spc="-10" dirty="0">
                    <a:latin typeface="+mn-ea"/>
                  </a:rPr>
                  <a:t>过程与模型训练过程融为一体，在模型训练的过程中自动进行特征选择。如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pc="-10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solidFill>
                      <a:srgbClr val="FF0000"/>
                    </a:solidFill>
                    <a:latin typeface="+mn-ea"/>
                  </a:rPr>
                  <a:t>正则化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AB7C337-A34E-CE44-B77C-60A42F3B4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00" y="2032564"/>
                <a:ext cx="11174345" cy="1082604"/>
              </a:xfrm>
              <a:prstGeom prst="rect">
                <a:avLst/>
              </a:prstGeom>
              <a:blipFill>
                <a:blip r:embed="rId3"/>
                <a:stretch>
                  <a:fillRect l="-908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F8A382F5-C569-B64B-92C8-E4DFFEC4CBAE}"/>
              </a:ext>
            </a:extLst>
          </p:cNvPr>
          <p:cNvSpPr txBox="1"/>
          <p:nvPr/>
        </p:nvSpPr>
        <p:spPr>
          <a:xfrm>
            <a:off x="566960" y="939865"/>
            <a:ext cx="11403926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800" spc="-10" dirty="0">
                <a:latin typeface="+mn-ea"/>
              </a:rPr>
              <a:t>特征选择法大致可分为：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过滤式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包裹式</a:t>
            </a:r>
            <a:r>
              <a:rPr lang="zh-CN" altLang="en-US" sz="2800" spc="-10" dirty="0">
                <a:latin typeface="+mn-ea"/>
              </a:rPr>
              <a:t>、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嵌入式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CD36BB-0811-9245-B171-77543EA3F735}"/>
              </a:ext>
            </a:extLst>
          </p:cNvPr>
          <p:cNvGrpSpPr/>
          <p:nvPr/>
        </p:nvGrpSpPr>
        <p:grpSpPr>
          <a:xfrm>
            <a:off x="1735629" y="4017132"/>
            <a:ext cx="8720741" cy="727467"/>
            <a:chOff x="1907520" y="2726370"/>
            <a:chExt cx="8720741" cy="727467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B59FD831-C892-F941-9472-66C423DD9AE0}"/>
                </a:ext>
              </a:extLst>
            </p:cNvPr>
            <p:cNvGrpSpPr/>
            <p:nvPr/>
          </p:nvGrpSpPr>
          <p:grpSpPr>
            <a:xfrm>
              <a:off x="1907520" y="2726370"/>
              <a:ext cx="7821417" cy="727467"/>
              <a:chOff x="2641678" y="5130630"/>
              <a:chExt cx="7821417" cy="72746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6833C39-A763-0A4E-8E6D-8452C5C74042}"/>
                      </a:ext>
                    </a:extLst>
                  </p:cNvPr>
                  <p:cNvSpPr txBox="1"/>
                  <p:nvPr/>
                </p:nvSpPr>
                <p:spPr>
                  <a:xfrm>
                    <a:off x="3004285" y="5130630"/>
                    <a:ext cx="7458810" cy="54252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r>
                      <a:rPr lang="en-US" sz="2800" dirty="0"/>
                      <a:t>m</a:t>
                    </a:r>
                    <a:r>
                      <a:rPr lang="en-CN" sz="2800" dirty="0"/>
                      <a:t>in      </a:t>
                    </a:r>
                    <a14:m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altLang="zh-CN" sz="280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2800" b="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800" b="0" i="1" spc="-10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altLang="zh-CN" sz="28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altLang="zh-CN" sz="280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800" b="1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altLang="zh-CN" sz="2800" b="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b>
                                  <m:sSubPr>
                                    <m:ctrlPr>
                                      <a:rPr lang="en-US" altLang="zh-CN" sz="2800" b="1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1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80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altLang="zh-CN" sz="280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800" b="0" i="1" spc="-10" dirty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sz="2800" b="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a:rPr lang="en-US" altLang="zh-CN" sz="2800" b="1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8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sSub>
                          <m:sSubPr>
                            <m:ctrlPr>
                              <a:rPr lang="en-US" altLang="zh-CN" sz="2800" i="1" spc="-1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2800" i="1" spc="-10" dirty="0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800" b="1" i="1" spc="-10" dirty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2800" b="0" i="1" spc="-10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a14:m>
                    <a:endParaRPr lang="en-CN" sz="2800" dirty="0"/>
                  </a:p>
                </p:txBody>
              </p:sp>
            </mc:Choice>
            <mc:Fallback xmlns="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B6833C39-A763-0A4E-8E6D-8452C5C740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04285" y="5130630"/>
                    <a:ext cx="7458810" cy="5425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01" t="-120455" b="-181818"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F07B0FF-AAC0-C34D-8E65-30786BAB963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1678" y="5488765"/>
                    <a:ext cx="1757855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pc="-1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𝒘</m:t>
                          </m:r>
                        </m:oMath>
                      </m:oMathPara>
                    </a14:m>
                    <a:endParaRPr lang="en-CN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DF07B0FF-AAC0-C34D-8E65-30786BAB963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1678" y="5488765"/>
                    <a:ext cx="1757855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N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DAD621-6808-AB45-8697-811E103E6EDD}"/>
                    </a:ext>
                  </a:extLst>
                </p:cNvPr>
                <p:cNvSpPr txBox="1"/>
                <p:nvPr/>
              </p:nvSpPr>
              <p:spPr>
                <a:xfrm>
                  <a:off x="8007244" y="2853136"/>
                  <a:ext cx="2621017" cy="39074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1800" spc="-10" dirty="0">
                      <a:latin typeface="+mn-ea"/>
                    </a:rPr>
                    <a:t>其中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pc="-1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sz="1800" i="1" spc="-1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800" b="1" i="1" spc="-1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  <m:sub>
                          <m:r>
                            <a:rPr lang="en-US" altLang="zh-CN" sz="1800" b="0" i="1" spc="-1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800" b="0" i="1" spc="-1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18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18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CN" sz="18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800" b="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sub>
                          </m:sSub>
                        </m:e>
                      </m:nary>
                    </m:oMath>
                  </a14:m>
                  <a:endParaRPr lang="en-CN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3DAD621-6808-AB45-8697-811E103E6E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7244" y="2853136"/>
                  <a:ext cx="2621017" cy="390748"/>
                </a:xfrm>
                <a:prstGeom prst="rect">
                  <a:avLst/>
                </a:prstGeom>
                <a:blipFill>
                  <a:blip r:embed="rId6"/>
                  <a:stretch>
                    <a:fillRect l="-1923" t="-106250" b="-150000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A8D6291A-C307-3E4F-BBD0-8120D0A03F7B}"/>
                  </a:ext>
                </a:extLst>
              </p:cNvPr>
              <p:cNvSpPr txBox="1"/>
              <p:nvPr/>
            </p:nvSpPr>
            <p:spPr>
              <a:xfrm>
                <a:off x="1187195" y="3355749"/>
                <a:ext cx="9628852" cy="4979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范数替代多项式拟合中的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b="0" i="1" spc="-1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范数的平方，模型优化函数为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3" name="文本框 119">
                <a:extLst>
                  <a:ext uri="{FF2B5EF4-FFF2-40B4-BE49-F238E27FC236}">
                    <a16:creationId xmlns:a16="http://schemas.microsoft.com/office/drawing/2014/main" id="{A8D6291A-C307-3E4F-BBD0-8120D0A03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5" y="3355749"/>
                <a:ext cx="9628852" cy="497957"/>
              </a:xfrm>
              <a:prstGeom prst="rect">
                <a:avLst/>
              </a:prstGeom>
              <a:blipFill>
                <a:blip r:embed="rId7"/>
                <a:stretch>
                  <a:fillRect l="-1054" t="-2500" b="-2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3AF3C37-CFCF-2C4E-BC5A-A5B509826152}"/>
                  </a:ext>
                </a:extLst>
              </p:cNvPr>
              <p:cNvSpPr txBox="1"/>
              <p:nvPr/>
            </p:nvSpPr>
            <p:spPr>
              <a:xfrm>
                <a:off x="1187195" y="4849845"/>
                <a:ext cx="10086052" cy="511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i="1" spc="-10" dirty="0">
                    <a:latin typeface="+mn-ea"/>
                  </a:rPr>
                  <a:t>用</a:t>
                </a:r>
                <a:r>
                  <a:rPr lang="zh-CN" altLang="en-US" sz="2400" i="1" spc="-10" dirty="0">
                    <a:solidFill>
                      <a:schemeClr val="accent1"/>
                    </a:solidFill>
                    <a:latin typeface="+mn-ea"/>
                  </a:rPr>
                  <a:t>梯度下降法</a:t>
                </a:r>
                <a:r>
                  <a:rPr lang="zh-CN" altLang="en-US" sz="2400" i="1" spc="-10" dirty="0">
                    <a:latin typeface="+mn-ea"/>
                  </a:rPr>
                  <a:t>求使得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sub>
                      <m:sup>
                        <m:r>
                          <a:rPr lang="en-US" altLang="zh-CN" sz="2400" i="1" spc="-1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p>
                          <m:sSupPr>
                            <m:ctrlP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altLang="zh-CN" sz="24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400" i="1" spc="-10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400" i="1" spc="-1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zh-CN" altLang="en-US" sz="2400" i="1" spc="-10" dirty="0">
                    <a:latin typeface="+mn-ea"/>
                  </a:rPr>
                  <a:t>最小的</a:t>
                </a:r>
                <a14:m>
                  <m:oMath xmlns:m="http://schemas.openxmlformats.org/officeDocument/2006/math">
                    <m:r>
                      <a:rPr lang="en-US" altLang="zh-CN" sz="2400" b="1" i="1" spc="-1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𝒘</m:t>
                    </m:r>
                    <m:r>
                      <a:rPr lang="en-US" altLang="zh-CN" sz="2400" b="1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i="1" spc="-10" dirty="0">
                    <a:latin typeface="+mn-ea"/>
                  </a:rPr>
                  <a:t>，同时考虑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400" i="1" spc="-10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i="1" spc="-10" dirty="0">
                    <a:latin typeface="+mn-ea"/>
                  </a:rPr>
                  <a:t>范数的最小化</a:t>
                </a:r>
                <a:endParaRPr lang="en-US" altLang="zh-CN" sz="24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3AF3C37-CFCF-2C4E-BC5A-A5B509826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195" y="4849845"/>
                <a:ext cx="10086052" cy="511550"/>
              </a:xfrm>
              <a:prstGeom prst="rect">
                <a:avLst/>
              </a:prstGeom>
              <a:blipFill>
                <a:blip r:embed="rId8"/>
                <a:stretch>
                  <a:fillRect l="-1006" t="-107500" r="-377" b="-18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19">
            <a:extLst>
              <a:ext uri="{FF2B5EF4-FFF2-40B4-BE49-F238E27FC236}">
                <a16:creationId xmlns:a16="http://schemas.microsoft.com/office/drawing/2014/main" id="{D63C1C42-0749-EA4B-880B-060CD050BDD3}"/>
              </a:ext>
            </a:extLst>
          </p:cNvPr>
          <p:cNvSpPr txBox="1"/>
          <p:nvPr/>
        </p:nvSpPr>
        <p:spPr>
          <a:xfrm>
            <a:off x="1515277" y="5662360"/>
            <a:ext cx="1896126" cy="5115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CN" sz="2400" i="1" spc="-10" dirty="0">
                <a:latin typeface="+mn-ea"/>
              </a:rPr>
              <a:t>西瓜书</a:t>
            </a:r>
            <a:r>
              <a:rPr lang="en-US" altLang="zh-CN" sz="2400" i="1" spc="-10" dirty="0">
                <a:latin typeface="+mn-ea"/>
              </a:rPr>
              <a:t>P253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8B718BCA-3279-8A48-A096-81EC9C66E998}"/>
              </a:ext>
            </a:extLst>
          </p:cNvPr>
          <p:cNvSpPr/>
          <p:nvPr/>
        </p:nvSpPr>
        <p:spPr>
          <a:xfrm rot="10800000">
            <a:off x="2379425" y="5344738"/>
            <a:ext cx="167832" cy="376195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438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394037" y="1292810"/>
                <a:ext cx="11403926" cy="12241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CN" sz="3200" spc="-10" dirty="0">
                    <a:latin typeface="+mn-ea"/>
                  </a:rPr>
                  <a:t>为</a:t>
                </a:r>
                <a:r>
                  <a:rPr lang="zh-CN" altLang="en-US" sz="3200" spc="-10" dirty="0">
                    <a:latin typeface="+mn-ea"/>
                  </a:rPr>
                  <a:t>进一步理解模型的泛化性能，下面对模型泛化错误率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altLang="zh-CN" sz="3200" b="0" i="1" spc="-1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进行分解，即“</a:t>
                </a:r>
                <a:r>
                  <a:rPr lang="zh-CN" altLang="en-US" sz="3200" spc="-10" dirty="0">
                    <a:solidFill>
                      <a:srgbClr val="C00000"/>
                    </a:solidFill>
                    <a:latin typeface="+mn-ea"/>
                  </a:rPr>
                  <a:t>偏差</a:t>
                </a:r>
                <a:r>
                  <a:rPr lang="en-US" altLang="zh-CN" sz="3200" spc="-10" dirty="0">
                    <a:solidFill>
                      <a:srgbClr val="C00000"/>
                    </a:solidFill>
                    <a:latin typeface="+mn-ea"/>
                  </a:rPr>
                  <a:t>-</a:t>
                </a:r>
                <a:r>
                  <a:rPr lang="zh-CN" altLang="en-US" sz="3200" spc="-10" dirty="0">
                    <a:solidFill>
                      <a:srgbClr val="C00000"/>
                    </a:solidFill>
                    <a:latin typeface="+mn-ea"/>
                  </a:rPr>
                  <a:t>方差分解</a:t>
                </a:r>
                <a:r>
                  <a:rPr lang="zh-CN" altLang="en-US" sz="3200" spc="-10" dirty="0">
                    <a:latin typeface="+mn-ea"/>
                  </a:rPr>
                  <a:t>”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037" y="1292810"/>
                <a:ext cx="11403926" cy="1224118"/>
              </a:xfrm>
              <a:prstGeom prst="rect">
                <a:avLst/>
              </a:prstGeom>
              <a:blipFill>
                <a:blip r:embed="rId3"/>
                <a:stretch>
                  <a:fillRect l="-1225" t="-2041" b="-1530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119">
                <a:extLst>
                  <a:ext uri="{FF2B5EF4-FFF2-40B4-BE49-F238E27FC236}">
                    <a16:creationId xmlns:a16="http://schemas.microsoft.com/office/drawing/2014/main" id="{15A94EAC-0274-D742-BA17-EC1B179A1A9A}"/>
                  </a:ext>
                </a:extLst>
              </p:cNvPr>
              <p:cNvSpPr txBox="1"/>
              <p:nvPr/>
            </p:nvSpPr>
            <p:spPr>
              <a:xfrm>
                <a:off x="822226" y="2700626"/>
                <a:ext cx="10849612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v"/>
                </a:pPr>
                <a:r>
                  <a:rPr lang="zh-CN" altLang="en-US" sz="3200" spc="-10" dirty="0">
                    <a:latin typeface="+mn-ea"/>
                  </a:rPr>
                  <a:t>不同训练集得到的学习模型不同，对</a:t>
                </a:r>
                <a:r>
                  <a:rPr lang="zh-CN" altLang="en-US" sz="3200" spc="-10" dirty="0">
                    <a:solidFill>
                      <a:schemeClr val="accent1"/>
                    </a:solidFill>
                    <a:latin typeface="+mn-ea"/>
                  </a:rPr>
                  <a:t>测试样本</a:t>
                </a:r>
                <a14:m>
                  <m:oMath xmlns:m="http://schemas.openxmlformats.org/officeDocument/2006/math">
                    <m:r>
                      <a:rPr lang="en-US" altLang="zh-CN" sz="3200" b="1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，令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文本框 119">
                <a:extLst>
                  <a:ext uri="{FF2B5EF4-FFF2-40B4-BE49-F238E27FC236}">
                    <a16:creationId xmlns:a16="http://schemas.microsoft.com/office/drawing/2014/main" id="{15A94EAC-0274-D742-BA17-EC1B179A1A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2700626"/>
                <a:ext cx="10849612" cy="633187"/>
              </a:xfrm>
              <a:prstGeom prst="rect">
                <a:avLst/>
              </a:prstGeom>
              <a:blipFill>
                <a:blip r:embed="rId4"/>
                <a:stretch>
                  <a:fillRect l="-128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0C4F4-38C7-244A-8687-EB4F14E59691}"/>
                  </a:ext>
                </a:extLst>
              </p:cNvPr>
              <p:cNvSpPr txBox="1"/>
              <p:nvPr/>
            </p:nvSpPr>
            <p:spPr>
              <a:xfrm>
                <a:off x="822226" y="4589745"/>
                <a:ext cx="8747335" cy="56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altLang="zh-CN" sz="2800" i="1" spc="-1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为训练集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上学得的模型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b="1" i="1" spc="-1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上的预测输出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F0C4F4-38C7-244A-8687-EB4F14E59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4589745"/>
                <a:ext cx="8747335" cy="565539"/>
              </a:xfrm>
              <a:prstGeom prst="rect">
                <a:avLst/>
              </a:prstGeom>
              <a:blipFill>
                <a:blip r:embed="rId5"/>
                <a:stretch>
                  <a:fillRect l="-1159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DA5EDE-2C53-D948-9031-63851CCDB647}"/>
                  </a:ext>
                </a:extLst>
              </p:cNvPr>
              <p:cNvSpPr txBox="1"/>
              <p:nvPr/>
            </p:nvSpPr>
            <p:spPr>
              <a:xfrm>
                <a:off x="822226" y="3961241"/>
                <a:ext cx="6101254" cy="5655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的真实标记；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3DA5EDE-2C53-D948-9031-63851CCDB6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3961241"/>
                <a:ext cx="6101254" cy="565539"/>
              </a:xfrm>
              <a:prstGeom prst="rect">
                <a:avLst/>
              </a:prstGeom>
              <a:blipFill>
                <a:blip r:embed="rId6"/>
                <a:stretch>
                  <a:fillRect l="-1660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E49380-1880-F242-B220-82C9FA5C96C4}"/>
                  </a:ext>
                </a:extLst>
              </p:cNvPr>
              <p:cNvSpPr txBox="1"/>
              <p:nvPr/>
            </p:nvSpPr>
            <p:spPr>
              <a:xfrm>
                <a:off x="822226" y="3314069"/>
                <a:ext cx="61012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</m:oMath>
                </a14:m>
                <a:r>
                  <a:rPr lang="zh-CN" altLang="en-US" sz="2800" spc="-10" dirty="0">
                    <a:latin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800" b="1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在数据集中的标记；</a:t>
                </a:r>
                <a:endParaRPr lang="en-CN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E49380-1880-F242-B220-82C9FA5C96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226" y="3314069"/>
                <a:ext cx="6101254" cy="523220"/>
              </a:xfrm>
              <a:prstGeom prst="rect">
                <a:avLst/>
              </a:prstGeom>
              <a:blipFill>
                <a:blip r:embed="rId7"/>
                <a:stretch>
                  <a:fillRect l="-1660" t="-14634" b="-341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E5912DF2-D2BE-C846-9F53-BCF243213907}"/>
              </a:ext>
            </a:extLst>
          </p:cNvPr>
          <p:cNvSpPr txBox="1"/>
          <p:nvPr/>
        </p:nvSpPr>
        <p:spPr>
          <a:xfrm>
            <a:off x="545069" y="5466118"/>
            <a:ext cx="437377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数据集本身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噪声</a:t>
            </a:r>
            <a:r>
              <a:rPr lang="zh-CN" altLang="en-US" sz="3200" spc="-10" dirty="0">
                <a:latin typeface="+mn-ea"/>
              </a:rPr>
              <a:t>为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AB8A1E-04EC-7C44-A78E-01F94D97C348}"/>
                  </a:ext>
                </a:extLst>
              </p:cNvPr>
              <p:cNvSpPr txBox="1"/>
              <p:nvPr/>
            </p:nvSpPr>
            <p:spPr>
              <a:xfrm>
                <a:off x="4918841" y="5565190"/>
                <a:ext cx="31109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i="1" spc="-1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CN" sz="2800" i="1" spc="-1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sub>
                          </m:sSub>
                          <m:r>
                            <a:rPr lang="en-US" altLang="zh-CN" sz="2800" b="0" i="1" spc="-1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2AB8A1E-04EC-7C44-A78E-01F94D97C3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841" y="5565190"/>
                <a:ext cx="3110915" cy="430887"/>
              </a:xfrm>
              <a:prstGeom prst="rect">
                <a:avLst/>
              </a:prstGeom>
              <a:blipFill>
                <a:blip r:embed="rId8"/>
                <a:stretch>
                  <a:fillRect l="-813" r="-3252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57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8" grpId="0"/>
      <p:bldP spid="10" grpId="0"/>
      <p:bldP spid="13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D9E56B4-A4CE-4247-A119-D041720D6BCD}"/>
                  </a:ext>
                </a:extLst>
              </p:cNvPr>
              <p:cNvSpPr txBox="1"/>
              <p:nvPr/>
            </p:nvSpPr>
            <p:spPr>
              <a:xfrm>
                <a:off x="566961" y="1051072"/>
                <a:ext cx="10849612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3200" spc="-10" dirty="0">
                    <a:latin typeface="+mn-ea"/>
                  </a:rPr>
                  <a:t>训练集</a:t>
                </a:r>
                <a14:m>
                  <m:oMath xmlns:m="http://schemas.openxmlformats.org/officeDocument/2006/math">
                    <m:r>
                      <a:rPr lang="zh-CN" altLang="en-US" sz="32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得到</a:t>
                </a:r>
                <a:r>
                  <a:rPr lang="zh-CN" altLang="en-CN" sz="3200" spc="-10" dirty="0">
                    <a:latin typeface="+mn-ea"/>
                  </a:rPr>
                  <a:t>模型</a:t>
                </a:r>
                <a:r>
                  <a:rPr lang="zh-CN" altLang="en-US" sz="3200" spc="-10" dirty="0">
                    <a:latin typeface="+mn-ea"/>
                  </a:rPr>
                  <a:t>的</a:t>
                </a:r>
                <a:r>
                  <a:rPr lang="zh-CN" altLang="en-US" sz="3200" b="1" spc="-10" dirty="0">
                    <a:solidFill>
                      <a:schemeClr val="accent1"/>
                    </a:solidFill>
                    <a:latin typeface="+mn-ea"/>
                  </a:rPr>
                  <a:t>期望预测</a:t>
                </a:r>
                <a:r>
                  <a:rPr lang="zh-CN" altLang="en-US" sz="3200" spc="-10" dirty="0">
                    <a:latin typeface="+mn-ea"/>
                  </a:rPr>
                  <a:t>为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8D9E56B4-A4CE-4247-A119-D041720D6B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1051072"/>
                <a:ext cx="10849612" cy="633187"/>
              </a:xfrm>
              <a:prstGeom prst="rect">
                <a:avLst/>
              </a:prstGeom>
              <a:blipFill>
                <a:blip r:embed="rId3"/>
                <a:stretch>
                  <a:fillRect l="-128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4D89AF-CC8A-214E-B8B2-E4136CFAEC01}"/>
                  </a:ext>
                </a:extLst>
              </p:cNvPr>
              <p:cNvSpPr txBox="1"/>
              <p:nvPr/>
            </p:nvSpPr>
            <p:spPr>
              <a:xfrm>
                <a:off x="7295351" y="1152221"/>
                <a:ext cx="313457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</m:acc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1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𝒟</m:t>
                      </m:r>
                      <m:r>
                        <a:rPr lang="en-US" altLang="zh-CN" sz="2800" i="1" spc="-1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34D89AF-CC8A-214E-B8B2-E4136CFAE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5351" y="1152221"/>
                <a:ext cx="3134576" cy="430887"/>
              </a:xfrm>
              <a:prstGeom prst="rect">
                <a:avLst/>
              </a:prstGeom>
              <a:blipFill>
                <a:blip r:embed="rId4"/>
                <a:stretch>
                  <a:fillRect l="-2016" r="-3226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FD70C317-A2C6-E946-9E55-CF59DA203067}"/>
                  </a:ext>
                </a:extLst>
              </p:cNvPr>
              <p:cNvSpPr txBox="1"/>
              <p:nvPr/>
            </p:nvSpPr>
            <p:spPr>
              <a:xfrm>
                <a:off x="566960" y="1785408"/>
                <a:ext cx="11462129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3200" spc="-10" dirty="0">
                    <a:latin typeface="+mn-ea"/>
                  </a:rPr>
                  <a:t>使用样本数相同的不同训练集</a:t>
                </a:r>
                <a14:m>
                  <m:oMath xmlns:m="http://schemas.openxmlformats.org/officeDocument/2006/math">
                    <m:r>
                      <a:rPr lang="zh-CN" altLang="en-US" sz="32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产生的</a:t>
                </a:r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zh-CN" altLang="en-US" sz="3200" spc="-10" dirty="0">
                    <a:latin typeface="+mn-ea"/>
                  </a:rPr>
                  <a:t>（</a:t>
                </a:r>
                <a:r>
                  <a:rPr lang="en-US" altLang="zh-CN" sz="3200" spc="-10" dirty="0">
                    <a:latin typeface="+mn-ea"/>
                  </a:rPr>
                  <a:t>variance</a:t>
                </a:r>
                <a:r>
                  <a:rPr lang="zh-CN" altLang="en-US" sz="3200" spc="-10" dirty="0">
                    <a:latin typeface="+mn-ea"/>
                  </a:rPr>
                  <a:t>）为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文本框 119">
                <a:extLst>
                  <a:ext uri="{FF2B5EF4-FFF2-40B4-BE49-F238E27FC236}">
                    <a16:creationId xmlns:a16="http://schemas.microsoft.com/office/drawing/2014/main" id="{FD70C317-A2C6-E946-9E55-CF59DA203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0" y="1785408"/>
                <a:ext cx="11462129" cy="633187"/>
              </a:xfrm>
              <a:prstGeom prst="rect">
                <a:avLst/>
              </a:prstGeom>
              <a:blipFill>
                <a:blip r:embed="rId5"/>
                <a:stretch>
                  <a:fillRect l="-1217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59BC87-39FC-3D40-A76C-497C4B19D0A4}"/>
                  </a:ext>
                </a:extLst>
              </p:cNvPr>
              <p:cNvSpPr txBox="1"/>
              <p:nvPr/>
            </p:nvSpPr>
            <p:spPr>
              <a:xfrm>
                <a:off x="3433053" y="2548536"/>
                <a:ext cx="51174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𝑎𝑟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800" i="1" spc="-1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sz="2800" i="1" spc="-1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1" i="1" spc="-1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i="1" spc="-1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800" i="1" spc="-1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𝒟</m:t>
                              </m:r>
                            </m:e>
                          </m:d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2800" b="0" i="1" spc="-1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59BC87-39FC-3D40-A76C-497C4B19D0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053" y="2548536"/>
                <a:ext cx="5117427" cy="430887"/>
              </a:xfrm>
              <a:prstGeom prst="rect">
                <a:avLst/>
              </a:prstGeom>
              <a:blipFill>
                <a:blip r:embed="rId6"/>
                <a:stretch>
                  <a:fillRect l="-248" r="-1733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19">
            <a:extLst>
              <a:ext uri="{FF2B5EF4-FFF2-40B4-BE49-F238E27FC236}">
                <a16:creationId xmlns:a16="http://schemas.microsoft.com/office/drawing/2014/main" id="{3D8C3815-FC6C-3D47-A8C4-1AA4C3267FD5}"/>
              </a:ext>
            </a:extLst>
          </p:cNvPr>
          <p:cNvSpPr txBox="1"/>
          <p:nvPr/>
        </p:nvSpPr>
        <p:spPr>
          <a:xfrm>
            <a:off x="566960" y="3112406"/>
            <a:ext cx="1084961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期望输出与真实标记的差别称为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偏差</a:t>
            </a:r>
            <a:r>
              <a:rPr lang="zh-CN" altLang="en-US" sz="3200" spc="-10" dirty="0">
                <a:latin typeface="+mn-ea"/>
              </a:rPr>
              <a:t>（</a:t>
            </a:r>
            <a:r>
              <a:rPr lang="en-US" altLang="zh-CN" sz="3200" spc="-10" dirty="0">
                <a:latin typeface="+mn-ea"/>
              </a:rPr>
              <a:t>bias</a:t>
            </a:r>
            <a:r>
              <a:rPr lang="zh-CN" altLang="en-US" sz="3200" spc="-10" dirty="0">
                <a:latin typeface="+mn-ea"/>
              </a:rPr>
              <a:t>），即</a:t>
            </a:r>
            <a:endParaRPr lang="en-US" altLang="zh-CN" sz="32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96CA31-565D-1A44-8449-828D9A499581}"/>
                  </a:ext>
                </a:extLst>
              </p:cNvPr>
              <p:cNvSpPr txBox="1"/>
              <p:nvPr/>
            </p:nvSpPr>
            <p:spPr>
              <a:xfrm>
                <a:off x="3433052" y="3869410"/>
                <a:ext cx="376365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p>
                          <m:r>
                            <a:rPr lang="en-US" sz="28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̅"/>
                              <m:ctrlPr>
                                <a:rPr lang="en-CN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800" i="1" spc="-1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B96CA31-565D-1A44-8449-828D9A4995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052" y="3869410"/>
                <a:ext cx="3763659" cy="430887"/>
              </a:xfrm>
              <a:prstGeom prst="rect">
                <a:avLst/>
              </a:prstGeom>
              <a:blipFill>
                <a:blip r:embed="rId7"/>
                <a:stretch>
                  <a:fillRect l="-1684" b="-3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04A807C5-405B-DC48-A5EA-9CBFE3C6B680}"/>
                  </a:ext>
                </a:extLst>
              </p:cNvPr>
              <p:cNvSpPr txBox="1"/>
              <p:nvPr/>
            </p:nvSpPr>
            <p:spPr>
              <a:xfrm>
                <a:off x="39984" y="4704701"/>
                <a:ext cx="11903564" cy="6322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假定噪声期望为零，即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𝒟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3200" i="1" spc="-1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3200" i="1" spc="-1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𝒟</m:t>
                            </m:r>
                          </m:sub>
                        </m:sSub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3200" i="1" spc="-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32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，对期望泛化误差分解得</a:t>
                </a:r>
                <a:endParaRPr lang="en-CN" sz="3200" dirty="0"/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04A807C5-405B-DC48-A5EA-9CBFE3C6B6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4" y="4704701"/>
                <a:ext cx="11903564" cy="632224"/>
              </a:xfrm>
              <a:prstGeom prst="rect">
                <a:avLst/>
              </a:prstGeom>
              <a:blipFill>
                <a:blip r:embed="rId8"/>
                <a:stretch>
                  <a:fillRect l="-1173" t="-3922" r="-853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/>
              <p:nvPr/>
            </p:nvSpPr>
            <p:spPr>
              <a:xfrm>
                <a:off x="1416369" y="5551036"/>
                <a:ext cx="9013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pc="-10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spc="-1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pc="-1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</m:d>
                                  <m:r>
                                    <a:rPr lang="en-US" altLang="zh-CN" sz="2800" b="0" i="1" spc="-1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6369" y="5551036"/>
                <a:ext cx="9013558" cy="430887"/>
              </a:xfrm>
              <a:prstGeom prst="rect">
                <a:avLst/>
              </a:prstGeom>
              <a:blipFill>
                <a:blip r:embed="rId9"/>
                <a:stretch>
                  <a:fillRect l="-281" b="-2941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27206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  <p:bldP spid="17" grpId="0"/>
      <p:bldP spid="19" grpId="0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9" name="文本框 119">
            <a:extLst>
              <a:ext uri="{FF2B5EF4-FFF2-40B4-BE49-F238E27FC236}">
                <a16:creationId xmlns:a16="http://schemas.microsoft.com/office/drawing/2014/main" id="{04A807C5-405B-DC48-A5EA-9CBFE3C6B680}"/>
              </a:ext>
            </a:extLst>
          </p:cNvPr>
          <p:cNvSpPr txBox="1"/>
          <p:nvPr/>
        </p:nvSpPr>
        <p:spPr>
          <a:xfrm>
            <a:off x="288436" y="1929731"/>
            <a:ext cx="11903564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泛化误差可分解为偏差、方差与噪声</a:t>
            </a:r>
            <a:r>
              <a:rPr lang="zh-CN" altLang="en-CN" sz="3200" spc="-10" dirty="0">
                <a:latin typeface="+mn-ea"/>
              </a:rPr>
              <a:t>之和</a:t>
            </a:r>
            <a:endParaRPr lang="en-CN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/>
              <p:nvPr/>
            </p:nvSpPr>
            <p:spPr>
              <a:xfrm>
                <a:off x="1384838" y="1246100"/>
                <a:ext cx="9013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𝒟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800" i="1" spc="-10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800" i="1" spc="-1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800" b="1" i="1" spc="-1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US" altLang="zh-CN" sz="2800" i="1" spc="-1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e>
                                  </m:d>
                                  <m:r>
                                    <a:rPr lang="en-US" altLang="zh-CN" sz="2800" b="0" i="1" spc="-10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800" b="0" i="1" spc="-10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𝒟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𝑏𝑖𝑎𝑠</m:t>
                          </m:r>
                        </m:e>
                        <m:sup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𝑣𝑎𝑟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altLang="zh-CN" sz="2800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CN" sz="2800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BAFCE62-CD99-3B4E-97AD-2183258B4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4838" y="1246100"/>
                <a:ext cx="9013558" cy="430887"/>
              </a:xfrm>
              <a:prstGeom prst="rect">
                <a:avLst/>
              </a:prstGeom>
              <a:blipFill>
                <a:blip r:embed="rId3"/>
                <a:stretch>
                  <a:fillRect l="-141"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8065456-4EC7-F040-ACDE-080D7EFC0CD5}"/>
              </a:ext>
            </a:extLst>
          </p:cNvPr>
          <p:cNvSpPr txBox="1"/>
          <p:nvPr/>
        </p:nvSpPr>
        <p:spPr>
          <a:xfrm>
            <a:off x="680245" y="2753704"/>
            <a:ext cx="10831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800" b="0" i="0" kern="1200" dirty="0">
                <a:solidFill>
                  <a:srgbClr val="7030A0"/>
                </a:solidFill>
                <a:effectLst/>
                <a:latin typeface="+mn-lt"/>
                <a:ea typeface="+mn-ea"/>
                <a:cs typeface="+mn-cs"/>
              </a:rPr>
              <a:t>偏差</a:t>
            </a: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度量了学习算法的</a:t>
            </a:r>
            <a:r>
              <a:rPr lang="zh-CN" altLang="en-US" sz="2800" b="0" i="0" kern="1200" dirty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rPr>
              <a:t>期望预测与真实结果的偏离程度</a:t>
            </a: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，即刻画了学习</a:t>
            </a:r>
            <a:r>
              <a:rPr lang="zh-CN" altLang="en-US" sz="28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算法本身</a:t>
            </a:r>
            <a:r>
              <a:rPr lang="zh-CN" altLang="en-US" sz="28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的拟合能力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59AD33-D691-FB4E-A275-C62599F27FC2}"/>
              </a:ext>
            </a:extLst>
          </p:cNvPr>
          <p:cNvSpPr txBox="1"/>
          <p:nvPr/>
        </p:nvSpPr>
        <p:spPr>
          <a:xfrm>
            <a:off x="680245" y="3805465"/>
            <a:ext cx="10831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800" dirty="0">
                <a:solidFill>
                  <a:srgbClr val="7030A0"/>
                </a:solidFill>
              </a:rPr>
              <a:t>方差</a:t>
            </a:r>
            <a:r>
              <a:rPr lang="zh-CN" altLang="en-US" sz="2800" dirty="0"/>
              <a:t>度量了同样大小的</a:t>
            </a:r>
            <a:r>
              <a:rPr lang="zh-CN" altLang="en-US" sz="2800" dirty="0">
                <a:solidFill>
                  <a:schemeClr val="accent1"/>
                </a:solidFill>
              </a:rPr>
              <a:t>训练集的变动所导致的学习性能的变化</a:t>
            </a:r>
            <a:r>
              <a:rPr lang="zh-CN" altLang="en-US" sz="2800" dirty="0"/>
              <a:t>，即刻画了</a:t>
            </a:r>
            <a:r>
              <a:rPr lang="zh-CN" altLang="en-US" sz="2800" dirty="0">
                <a:solidFill>
                  <a:srgbClr val="FF0000"/>
                </a:solidFill>
              </a:rPr>
              <a:t>数据扰动</a:t>
            </a:r>
            <a:r>
              <a:rPr lang="zh-CN" altLang="en-US" sz="2800" dirty="0"/>
              <a:t>所造成的影响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7B76A1-8423-804A-A785-497739FA3D5C}"/>
              </a:ext>
            </a:extLst>
          </p:cNvPr>
          <p:cNvSpPr txBox="1"/>
          <p:nvPr/>
        </p:nvSpPr>
        <p:spPr>
          <a:xfrm>
            <a:off x="680245" y="4849939"/>
            <a:ext cx="1083150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zh-CN" altLang="en-US" sz="2800" dirty="0">
                <a:solidFill>
                  <a:srgbClr val="7030A0"/>
                </a:solidFill>
              </a:rPr>
              <a:t>噪声</a:t>
            </a:r>
            <a:r>
              <a:rPr lang="zh-CN" altLang="en-US" sz="2800" dirty="0"/>
              <a:t>表达了当前任务上任何学习算法所能达到的</a:t>
            </a:r>
            <a:r>
              <a:rPr lang="zh-CN" altLang="en-US" sz="2800" dirty="0">
                <a:solidFill>
                  <a:schemeClr val="accent1"/>
                </a:solidFill>
              </a:rPr>
              <a:t>期望泛化误差的下界</a:t>
            </a:r>
            <a:r>
              <a:rPr lang="zh-CN" altLang="en-US" sz="2800" dirty="0"/>
              <a:t>，即刻画了</a:t>
            </a:r>
            <a:r>
              <a:rPr lang="zh-CN" altLang="en-US" sz="2800" dirty="0">
                <a:solidFill>
                  <a:srgbClr val="FF0000"/>
                </a:solidFill>
              </a:rPr>
              <a:t>学习问题本身</a:t>
            </a:r>
            <a:r>
              <a:rPr lang="zh-CN" altLang="en-US" sz="2800" dirty="0"/>
              <a:t>的难度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839524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5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偏差</a:t>
            </a:r>
            <a:r>
              <a:rPr lang="en-US" altLang="zh-CN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方差平衡 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2" name="AutoShape 2" descr="Bias / variance tradeoff math - Cross Validated">
            <a:extLst>
              <a:ext uri="{FF2B5EF4-FFF2-40B4-BE49-F238E27FC236}">
                <a16:creationId xmlns:a16="http://schemas.microsoft.com/office/drawing/2014/main" id="{3EDECED9-B301-EE46-9284-CFA7693AF0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10" name="文本框 119">
            <a:extLst>
              <a:ext uri="{FF2B5EF4-FFF2-40B4-BE49-F238E27FC236}">
                <a16:creationId xmlns:a16="http://schemas.microsoft.com/office/drawing/2014/main" id="{753E2BB6-3C11-2B4A-AA59-F52395025769}"/>
              </a:ext>
            </a:extLst>
          </p:cNvPr>
          <p:cNvSpPr txBox="1"/>
          <p:nvPr/>
        </p:nvSpPr>
        <p:spPr>
          <a:xfrm>
            <a:off x="296617" y="856738"/>
            <a:ext cx="11903564" cy="6322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偏差与方差是有冲突的，称为“偏差</a:t>
            </a:r>
            <a:r>
              <a:rPr lang="en-US" altLang="zh-CN" sz="3200" spc="-10" dirty="0">
                <a:latin typeface="+mn-ea"/>
              </a:rPr>
              <a:t>-</a:t>
            </a:r>
            <a:r>
              <a:rPr lang="zh-CN" altLang="en-US" sz="3200" spc="-10" dirty="0">
                <a:latin typeface="+mn-ea"/>
              </a:rPr>
              <a:t>方差窘境”</a:t>
            </a:r>
            <a:endParaRPr lang="en-CN" sz="3200" dirty="0"/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00B62F68-FBC6-D541-8481-AC9439ACF6EB}"/>
              </a:ext>
            </a:extLst>
          </p:cNvPr>
          <p:cNvSpPr txBox="1"/>
          <p:nvPr/>
        </p:nvSpPr>
        <p:spPr>
          <a:xfrm>
            <a:off x="296617" y="4967973"/>
            <a:ext cx="5019966" cy="9404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en-CN" sz="2400" dirty="0"/>
              <a:t>训练不足时</a:t>
            </a:r>
            <a:r>
              <a:rPr lang="zh-CN" altLang="en-US" sz="2400" dirty="0"/>
              <a:t>，模型拟合能力差，</a:t>
            </a:r>
            <a:r>
              <a:rPr lang="zh-CN" altLang="en-US" sz="2400" dirty="0">
                <a:solidFill>
                  <a:srgbClr val="FF0000"/>
                </a:solidFill>
              </a:rPr>
              <a:t>偏差</a:t>
            </a:r>
            <a:r>
              <a:rPr lang="zh-CN" altLang="en-US" sz="2400" dirty="0"/>
              <a:t>主导了泛化误差</a:t>
            </a:r>
            <a:endParaRPr lang="en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8557B9-EA15-0241-817E-127D70510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784" y="1502967"/>
            <a:ext cx="4431229" cy="3427511"/>
          </a:xfrm>
          <a:prstGeom prst="rect">
            <a:avLst/>
          </a:prstGeom>
        </p:spPr>
      </p:pic>
      <p:sp>
        <p:nvSpPr>
          <p:cNvPr id="13" name="文本框 119">
            <a:extLst>
              <a:ext uri="{FF2B5EF4-FFF2-40B4-BE49-F238E27FC236}">
                <a16:creationId xmlns:a16="http://schemas.microsoft.com/office/drawing/2014/main" id="{34DCE423-D8D1-4B42-81AD-0CBB55E0F7F4}"/>
              </a:ext>
            </a:extLst>
          </p:cNvPr>
          <p:cNvSpPr txBox="1"/>
          <p:nvPr/>
        </p:nvSpPr>
        <p:spPr>
          <a:xfrm>
            <a:off x="5773784" y="4967973"/>
            <a:ext cx="6239544" cy="13836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v"/>
            </a:pPr>
            <a:r>
              <a:rPr lang="en-CN" sz="2400" dirty="0"/>
              <a:t>训练充足后</a:t>
            </a:r>
            <a:r>
              <a:rPr lang="zh-CN" altLang="en-US" sz="2400" dirty="0"/>
              <a:t>，模型拟合能力强，数据本身特点会被学到，发生过拟合，对数据扰动敏感，</a:t>
            </a:r>
            <a:r>
              <a:rPr lang="zh-CN" altLang="en-US" sz="2400" dirty="0">
                <a:solidFill>
                  <a:srgbClr val="FF0000"/>
                </a:solidFill>
              </a:rPr>
              <a:t>方差</a:t>
            </a:r>
            <a:r>
              <a:rPr lang="zh-CN" altLang="en-US" sz="2400" dirty="0"/>
              <a:t>主导泛化误差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74126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5810689" cy="426497"/>
          </a:xfrm>
        </p:spPr>
        <p:txBody>
          <a:bodyPr/>
          <a:lstStyle/>
          <a:p>
            <a:pPr marL="0" indent="0">
              <a:buNone/>
            </a:pPr>
            <a:r>
              <a:rPr lang="zh-CN" altLang="en-CN" sz="4000" dirty="0"/>
              <a:t>本章小结</a:t>
            </a:r>
            <a:endParaRPr lang="zh-CN" altLang="en-US" sz="4000" dirty="0"/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114DD10A-8A9E-B648-9D68-0B3B00B1B36B}"/>
              </a:ext>
            </a:extLst>
          </p:cNvPr>
          <p:cNvSpPr txBox="1"/>
          <p:nvPr/>
        </p:nvSpPr>
        <p:spPr>
          <a:xfrm>
            <a:off x="474916" y="905548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选择方法：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留出法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交叉验证法</a:t>
            </a:r>
            <a:r>
              <a:rPr lang="zh-CN" altLang="en-US" sz="3200" spc="-10" dirty="0">
                <a:latin typeface="+mn-ea"/>
              </a:rPr>
              <a:t>、</a:t>
            </a:r>
            <a:r>
              <a:rPr lang="zh-CN" altLang="en-US" sz="3200" spc="-10" dirty="0">
                <a:solidFill>
                  <a:schemeClr val="accent1"/>
                </a:solidFill>
                <a:latin typeface="+mn-ea"/>
              </a:rPr>
              <a:t>自助法</a:t>
            </a:r>
            <a:endParaRPr lang="en-US" altLang="zh-CN" sz="3200" spc="-10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9" name="文本框 119">
            <a:extLst>
              <a:ext uri="{FF2B5EF4-FFF2-40B4-BE49-F238E27FC236}">
                <a16:creationId xmlns:a16="http://schemas.microsoft.com/office/drawing/2014/main" id="{4AAFC4B6-E046-8B4E-8362-B0A159C30019}"/>
              </a:ext>
            </a:extLst>
          </p:cNvPr>
          <p:cNvSpPr txBox="1"/>
          <p:nvPr/>
        </p:nvSpPr>
        <p:spPr>
          <a:xfrm>
            <a:off x="434315" y="1631286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3200" spc="-10" dirty="0">
                <a:latin typeface="+mn-ea"/>
              </a:rPr>
              <a:t>模型</a:t>
            </a:r>
            <a:r>
              <a:rPr lang="zh-CN" altLang="en-US" sz="3200" spc="-10" dirty="0">
                <a:latin typeface="+mn-ea"/>
              </a:rPr>
              <a:t>性能度量指标：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5C9CE998-1E6D-1041-829C-8B96131BB56B}"/>
              </a:ext>
            </a:extLst>
          </p:cNvPr>
          <p:cNvSpPr txBox="1"/>
          <p:nvPr/>
        </p:nvSpPr>
        <p:spPr>
          <a:xfrm>
            <a:off x="1257158" y="2164113"/>
            <a:ext cx="5251269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800" spc="-10" dirty="0">
                <a:solidFill>
                  <a:srgbClr val="7030A0"/>
                </a:solidFill>
                <a:latin typeface="+mn-ea"/>
              </a:rPr>
              <a:t>回归</a:t>
            </a:r>
            <a:r>
              <a:rPr lang="zh-CN" altLang="en-US" sz="2800" spc="-10" dirty="0">
                <a:latin typeface="+mn-ea"/>
              </a:rPr>
              <a:t>任务：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均方误差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9">
                <a:extLst>
                  <a:ext uri="{FF2B5EF4-FFF2-40B4-BE49-F238E27FC236}">
                    <a16:creationId xmlns:a16="http://schemas.microsoft.com/office/drawing/2014/main" id="{C207B28F-8D4B-C44B-A45A-6FA3672E43D3}"/>
                  </a:ext>
                </a:extLst>
              </p:cNvPr>
              <p:cNvSpPr txBox="1"/>
              <p:nvPr/>
            </p:nvSpPr>
            <p:spPr>
              <a:xfrm>
                <a:off x="1257158" y="2578985"/>
                <a:ext cx="9924644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分类</a:t>
                </a:r>
                <a:r>
                  <a:rPr lang="zh-CN" altLang="en-US" sz="2800" spc="-10" dirty="0">
                    <a:latin typeface="+mn-ea"/>
                  </a:rPr>
                  <a:t>任务：错误率（或精度）；查准率、查全率与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；   </a:t>
                </a:r>
                <a:r>
                  <a:rPr lang="en-US" altLang="zh-CN" sz="2800" spc="-10" dirty="0">
                    <a:latin typeface="+mn-ea"/>
                  </a:rPr>
                  <a:t>ROC</a:t>
                </a:r>
                <a:r>
                  <a:rPr lang="zh-CN" altLang="en-US" sz="2800" spc="-10" dirty="0">
                    <a:latin typeface="+mn-ea"/>
                  </a:rPr>
                  <a:t>与</a:t>
                </a:r>
                <a:r>
                  <a:rPr lang="en-US" altLang="zh-CN" sz="2800" spc="-10" dirty="0">
                    <a:latin typeface="+mn-ea"/>
                  </a:rPr>
                  <a:t>AUC</a:t>
                </a:r>
                <a:r>
                  <a:rPr lang="zh-CN" altLang="en-US" sz="2800" spc="-10" dirty="0">
                    <a:latin typeface="+mn-ea"/>
                  </a:rPr>
                  <a:t>；代价敏感错误率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文本框 119">
                <a:extLst>
                  <a:ext uri="{FF2B5EF4-FFF2-40B4-BE49-F238E27FC236}">
                    <a16:creationId xmlns:a16="http://schemas.microsoft.com/office/drawing/2014/main" id="{C207B28F-8D4B-C44B-A45A-6FA3672E43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7158" y="2578985"/>
                <a:ext cx="9924644" cy="1082604"/>
              </a:xfrm>
              <a:prstGeom prst="rect">
                <a:avLst/>
              </a:prstGeom>
              <a:blipFill>
                <a:blip r:embed="rId3"/>
                <a:stretch>
                  <a:fillRect l="-1022" t="-2326" b="-151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19">
            <a:extLst>
              <a:ext uri="{FF2B5EF4-FFF2-40B4-BE49-F238E27FC236}">
                <a16:creationId xmlns:a16="http://schemas.microsoft.com/office/drawing/2014/main" id="{AE1163EF-5F28-564B-AE71-E10BE04E22C0}"/>
              </a:ext>
            </a:extLst>
          </p:cNvPr>
          <p:cNvSpPr txBox="1"/>
          <p:nvPr/>
        </p:nvSpPr>
        <p:spPr>
          <a:xfrm>
            <a:off x="434314" y="3641290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过拟合</a:t>
            </a:r>
            <a:r>
              <a:rPr lang="zh-CN" altLang="en-US" sz="3200" spc="-10" dirty="0">
                <a:latin typeface="+mn-ea"/>
              </a:rPr>
              <a:t>产生因素：</a:t>
            </a:r>
            <a:r>
              <a:rPr lang="zh-CN" altLang="en-US" sz="2800" spc="-10" dirty="0">
                <a:latin typeface="+mn-ea"/>
              </a:rPr>
              <a:t>数据集规模、噪声、问题复杂度、</a:t>
            </a:r>
            <a:r>
              <a:rPr lang="en-US" altLang="zh-CN" sz="2800" spc="-10" dirty="0">
                <a:latin typeface="+mn-ea"/>
              </a:rPr>
              <a:t>VC</a:t>
            </a:r>
            <a:r>
              <a:rPr lang="zh-CN" altLang="en-US" sz="2800" spc="-10" dirty="0">
                <a:latin typeface="+mn-ea"/>
              </a:rPr>
              <a:t>维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DED8306E-42CB-2448-B76F-AECFCA922199}"/>
                  </a:ext>
                </a:extLst>
              </p:cNvPr>
              <p:cNvSpPr txBox="1"/>
              <p:nvPr/>
            </p:nvSpPr>
            <p:spPr>
              <a:xfrm>
                <a:off x="475063" y="4349976"/>
                <a:ext cx="11390577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ℒ</m:t>
                        </m:r>
                      </m:e>
                      <m:sub>
                        <m:r>
                          <a:rPr lang="en-US" altLang="zh-CN" sz="3200" b="0" i="1" spc="-1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3200" spc="-10" dirty="0">
                    <a:solidFill>
                      <a:srgbClr val="FF0000"/>
                    </a:solidFill>
                    <a:latin typeface="+mn-ea"/>
                  </a:rPr>
                  <a:t>正则化</a:t>
                </a:r>
                <a:r>
                  <a:rPr lang="zh-CN" altLang="en-US" sz="3200" spc="-10" dirty="0">
                    <a:latin typeface="+mn-ea"/>
                  </a:rPr>
                  <a:t>方法来减少过拟合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DED8306E-42CB-2448-B76F-AECFCA92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63" y="4349976"/>
                <a:ext cx="11390577" cy="633187"/>
              </a:xfrm>
              <a:prstGeom prst="rect">
                <a:avLst/>
              </a:prstGeom>
              <a:blipFill>
                <a:blip r:embed="rId4"/>
                <a:stretch>
                  <a:fillRect l="-1225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19">
            <a:extLst>
              <a:ext uri="{FF2B5EF4-FFF2-40B4-BE49-F238E27FC236}">
                <a16:creationId xmlns:a16="http://schemas.microsoft.com/office/drawing/2014/main" id="{A7032F31-428F-6042-82D0-CA752EDC0CB7}"/>
              </a:ext>
            </a:extLst>
          </p:cNvPr>
          <p:cNvSpPr txBox="1"/>
          <p:nvPr/>
        </p:nvSpPr>
        <p:spPr>
          <a:xfrm>
            <a:off x="434315" y="5708901"/>
            <a:ext cx="11390577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3200" spc="-10" dirty="0">
                <a:latin typeface="+mn-ea"/>
              </a:rPr>
              <a:t>模型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偏差</a:t>
            </a:r>
            <a:r>
              <a:rPr lang="en-US" altLang="zh-CN" sz="3200" spc="-10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方差</a:t>
            </a:r>
            <a:r>
              <a:rPr lang="zh-CN" altLang="en-US" sz="3200" spc="-10" dirty="0">
                <a:latin typeface="+mn-ea"/>
              </a:rPr>
              <a:t>分解与</a:t>
            </a:r>
            <a:r>
              <a:rPr lang="zh-CN" altLang="en-US" sz="3200" spc="-10" dirty="0">
                <a:solidFill>
                  <a:srgbClr val="FF0000"/>
                </a:solidFill>
                <a:latin typeface="+mn-ea"/>
              </a:rPr>
              <a:t>平衡</a:t>
            </a:r>
            <a:endParaRPr lang="en-US" altLang="zh-CN" sz="3200" spc="-1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文本框 119">
            <a:extLst>
              <a:ext uri="{FF2B5EF4-FFF2-40B4-BE49-F238E27FC236}">
                <a16:creationId xmlns:a16="http://schemas.microsoft.com/office/drawing/2014/main" id="{76E5F30C-0DC8-714D-8DE0-3060AB077951}"/>
              </a:ext>
            </a:extLst>
          </p:cNvPr>
          <p:cNvSpPr txBox="1"/>
          <p:nvPr/>
        </p:nvSpPr>
        <p:spPr>
          <a:xfrm>
            <a:off x="474916" y="5058524"/>
            <a:ext cx="11663452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3200" spc="-10" dirty="0">
                <a:latin typeface="+mn-ea"/>
              </a:rPr>
              <a:t>特征</a:t>
            </a:r>
            <a:r>
              <a:rPr lang="zh-CN" altLang="en-US" sz="3200" spc="-10" dirty="0">
                <a:latin typeface="+mn-ea"/>
              </a:rPr>
              <a:t>选择方法（子集搜索与评价）：过滤式、包裹式、嵌入式 </a:t>
            </a:r>
            <a:endParaRPr lang="en-US" altLang="zh-CN" sz="32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4522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/>
              <p:nvPr/>
            </p:nvSpPr>
            <p:spPr>
              <a:xfrm>
                <a:off x="566961" y="969238"/>
                <a:ext cx="11403926" cy="6331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测试误差度量的是模型在“</a:t>
                </a:r>
                <a:r>
                  <a:rPr lang="zh-CN" altLang="en-US" sz="3200" spc="-10" dirty="0">
                    <a:solidFill>
                      <a:schemeClr val="accent1"/>
                    </a:solidFill>
                    <a:latin typeface="+mn-ea"/>
                  </a:rPr>
                  <a:t>测试集</a:t>
                </a:r>
                <a14:m>
                  <m:oMath xmlns:m="http://schemas.openxmlformats.org/officeDocument/2006/math">
                    <m:r>
                      <a:rPr lang="en-US" altLang="zh-CN" sz="32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”上的判别能力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8" name="文本框 119">
                <a:extLst>
                  <a:ext uri="{FF2B5EF4-FFF2-40B4-BE49-F238E27FC236}">
                    <a16:creationId xmlns:a16="http://schemas.microsoft.com/office/drawing/2014/main" id="{CD129790-3DE1-FC40-B89C-5BFA109DAA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969238"/>
                <a:ext cx="11403926" cy="633187"/>
              </a:xfrm>
              <a:prstGeom prst="rect">
                <a:avLst/>
              </a:prstGeom>
              <a:blipFill>
                <a:blip r:embed="rId3"/>
                <a:stretch>
                  <a:fillRect l="-1224" t="-3922" b="-3137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/>
              <p:nvPr/>
            </p:nvSpPr>
            <p:spPr>
              <a:xfrm>
                <a:off x="1032869" y="1562769"/>
                <a:ext cx="10592170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测试集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是从给定的数据集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={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pc="-10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1" i="1" spc="-1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spc="-1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pc="-1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,…,(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pc="-1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中划分出来的，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测试集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尽可能与</a:t>
                </a:r>
                <a:r>
                  <a:rPr lang="zh-CN" altLang="en-CN" sz="2800" spc="-10" dirty="0">
                    <a:solidFill>
                      <a:schemeClr val="accent1"/>
                    </a:solidFill>
                    <a:latin typeface="+mn-ea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互斥。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869" y="1562769"/>
                <a:ext cx="10592170" cy="1082604"/>
              </a:xfrm>
              <a:prstGeom prst="rect">
                <a:avLst/>
              </a:prstGeom>
              <a:blipFill>
                <a:blip r:embed="rId4"/>
                <a:stretch>
                  <a:fillRect l="-1198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E6F3A0-6E6A-5E43-B52F-9560D0393A48}"/>
                  </a:ext>
                </a:extLst>
              </p:cNvPr>
              <p:cNvSpPr txBox="1"/>
              <p:nvPr/>
            </p:nvSpPr>
            <p:spPr>
              <a:xfrm>
                <a:off x="566961" y="2871843"/>
                <a:ext cx="8583570" cy="6331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itchFamily="2" charset="2"/>
                  <a:buChar char="Ø"/>
                </a:pPr>
                <a:r>
                  <a:rPr lang="zh-CN" altLang="en-US" sz="3200" spc="-10" dirty="0">
                    <a:latin typeface="+mn-ea"/>
                  </a:rPr>
                  <a:t>下面介绍三种常见的从</a:t>
                </a:r>
                <a14:m>
                  <m:oMath xmlns:m="http://schemas.openxmlformats.org/officeDocument/2006/math">
                    <m:r>
                      <a:rPr lang="zh-CN" altLang="en-US" sz="32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中分离出</a:t>
                </a:r>
                <a14:m>
                  <m:oMath xmlns:m="http://schemas.openxmlformats.org/officeDocument/2006/math">
                    <m:r>
                      <a:rPr lang="en-US" altLang="zh-CN" sz="32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3200" i="1" spc="-1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32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3200" spc="-10" dirty="0">
                    <a:latin typeface="+mn-ea"/>
                  </a:rPr>
                  <a:t>的方法：</a:t>
                </a:r>
                <a:endParaRPr lang="en-US" altLang="zh-CN" sz="32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E6F3A0-6E6A-5E43-B52F-9560D039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2871843"/>
                <a:ext cx="8583570" cy="633187"/>
              </a:xfrm>
              <a:prstGeom prst="rect">
                <a:avLst/>
              </a:prstGeom>
              <a:blipFill>
                <a:blip r:embed="rId5"/>
                <a:stretch>
                  <a:fillRect l="-1625" t="-4000" r="-6499" b="-3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19">
            <a:extLst>
              <a:ext uri="{FF2B5EF4-FFF2-40B4-BE49-F238E27FC236}">
                <a16:creationId xmlns:a16="http://schemas.microsoft.com/office/drawing/2014/main" id="{0A3CBEA8-1110-C342-9310-58297C5831CF}"/>
              </a:ext>
            </a:extLst>
          </p:cNvPr>
          <p:cNvSpPr txBox="1"/>
          <p:nvPr/>
        </p:nvSpPr>
        <p:spPr>
          <a:xfrm>
            <a:off x="1032869" y="3573054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留出法（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hold-out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2CE4E29E-0207-5642-87ED-F6C0FB9C3644}"/>
              </a:ext>
            </a:extLst>
          </p:cNvPr>
          <p:cNvSpPr txBox="1"/>
          <p:nvPr/>
        </p:nvSpPr>
        <p:spPr>
          <a:xfrm>
            <a:off x="1032868" y="4206617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交叉验证法（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cross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validation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p:sp>
        <p:nvSpPr>
          <p:cNvPr id="15" name="文本框 119">
            <a:extLst>
              <a:ext uri="{FF2B5EF4-FFF2-40B4-BE49-F238E27FC236}">
                <a16:creationId xmlns:a16="http://schemas.microsoft.com/office/drawing/2014/main" id="{0D7C093D-C800-B64B-8177-52E4FE19D6DD}"/>
              </a:ext>
            </a:extLst>
          </p:cNvPr>
          <p:cNvSpPr txBox="1"/>
          <p:nvPr/>
        </p:nvSpPr>
        <p:spPr>
          <a:xfrm>
            <a:off x="1032867" y="4834196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自助法（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bootstrapping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119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/>
              <p:nvPr/>
            </p:nvSpPr>
            <p:spPr>
              <a:xfrm>
                <a:off x="876113" y="1254644"/>
                <a:ext cx="10932708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CN" sz="2800" spc="-10" dirty="0">
                    <a:latin typeface="+mn-ea"/>
                  </a:rPr>
                  <a:t>直接</a:t>
                </a:r>
                <a:r>
                  <a:rPr lang="zh-CN" altLang="en-US" sz="2800" spc="-10" dirty="0">
                    <a:latin typeface="+mn-ea"/>
                  </a:rPr>
                  <a:t>将数据集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划分为两个互斥的集合，即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，且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∩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=∅</m:t>
                    </m:r>
                  </m:oMath>
                </a14:m>
                <a:endParaRPr lang="en-US" altLang="zh-CN" sz="2800" spc="-10" dirty="0">
                  <a:latin typeface="+mn-ea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上训练出模型后，用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来评估其测试误差，作为对泛化误差的估计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119">
                <a:extLst>
                  <a:ext uri="{FF2B5EF4-FFF2-40B4-BE49-F238E27FC236}">
                    <a16:creationId xmlns:a16="http://schemas.microsoft.com/office/drawing/2014/main" id="{7CE57A9D-E113-EE4C-AFBE-1708C65BE7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13" y="1254644"/>
                <a:ext cx="10932708" cy="1082604"/>
              </a:xfrm>
              <a:prstGeom prst="rect">
                <a:avLst/>
              </a:prstGeom>
              <a:blipFill>
                <a:blip r:embed="rId3"/>
                <a:stretch>
                  <a:fillRect l="-1161" t="-2326" r="-697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119">
            <a:extLst>
              <a:ext uri="{FF2B5EF4-FFF2-40B4-BE49-F238E27FC236}">
                <a16:creationId xmlns:a16="http://schemas.microsoft.com/office/drawing/2014/main" id="{0893D6E2-A31A-E64B-A509-53F026953D1C}"/>
              </a:ext>
            </a:extLst>
          </p:cNvPr>
          <p:cNvSpPr txBox="1"/>
          <p:nvPr/>
        </p:nvSpPr>
        <p:spPr>
          <a:xfrm>
            <a:off x="397142" y="689105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留出法（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hold-out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21848D5E-28AD-0849-9704-0B760B6EC291}"/>
                  </a:ext>
                </a:extLst>
              </p:cNvPr>
              <p:cNvSpPr txBox="1"/>
              <p:nvPr/>
            </p:nvSpPr>
            <p:spPr>
              <a:xfrm>
                <a:off x="876109" y="2371339"/>
                <a:ext cx="10671451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尽可能</a:t>
                </a:r>
                <a:r>
                  <a:rPr lang="zh-CN" altLang="en-US" sz="2800" spc="-10" dirty="0">
                    <a:latin typeface="+mn-ea"/>
                  </a:rPr>
                  <a:t>保证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分布的一致性，避免引入额外的偏差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21848D5E-28AD-0849-9704-0B760B6EC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109" y="2371339"/>
                <a:ext cx="10671451" cy="565539"/>
              </a:xfrm>
              <a:prstGeom prst="rect">
                <a:avLst/>
              </a:prstGeom>
              <a:blipFill>
                <a:blip r:embed="rId4"/>
                <a:stretch>
                  <a:fillRect l="-1070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19">
            <a:extLst>
              <a:ext uri="{FF2B5EF4-FFF2-40B4-BE49-F238E27FC236}">
                <a16:creationId xmlns:a16="http://schemas.microsoft.com/office/drawing/2014/main" id="{1B3293AE-1B52-C04D-BA7D-8FA069A503EC}"/>
              </a:ext>
            </a:extLst>
          </p:cNvPr>
          <p:cNvSpPr txBox="1"/>
          <p:nvPr/>
        </p:nvSpPr>
        <p:spPr>
          <a:xfrm>
            <a:off x="876110" y="3533636"/>
            <a:ext cx="10932711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800" spc="-10" dirty="0">
                <a:latin typeface="+mn-ea"/>
              </a:rPr>
              <a:t>单次使用</a:t>
            </a:r>
            <a:r>
              <a:rPr lang="zh-CN" altLang="en-CN" sz="2800" spc="-10" dirty="0">
                <a:latin typeface="+mn-ea"/>
              </a:rPr>
              <a:t>留出法</a:t>
            </a:r>
            <a:r>
              <a:rPr lang="zh-CN" altLang="en-US" sz="2800" spc="-10" dirty="0">
                <a:latin typeface="+mn-ea"/>
              </a:rPr>
              <a:t>得到的估计结果不够稳定可靠，</a:t>
            </a:r>
            <a:r>
              <a:rPr lang="zh-CN" altLang="en-CN" sz="2800" spc="-10" dirty="0">
                <a:latin typeface="+mn-ea"/>
              </a:rPr>
              <a:t>采用</a:t>
            </a:r>
            <a:r>
              <a:rPr lang="zh-CN" altLang="en-US" sz="2800" spc="-10" dirty="0">
                <a:latin typeface="+mn-ea"/>
              </a:rPr>
              <a:t>若干次随机划分，重复进行试验评估，再取平均值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6B45BE10-B487-3248-84E7-3A7F386146FE}"/>
                  </a:ext>
                </a:extLst>
              </p:cNvPr>
              <p:cNvSpPr txBox="1"/>
              <p:nvPr/>
            </p:nvSpPr>
            <p:spPr>
              <a:xfrm>
                <a:off x="932597" y="4647459"/>
                <a:ext cx="10671451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US" sz="2800" spc="-10" dirty="0">
                    <a:latin typeface="+mn-ea"/>
                  </a:rPr>
                  <a:t>存在的矛盾：</a:t>
                </a:r>
                <a:r>
                  <a:rPr lang="en-US" altLang="zh-CN" sz="2800" spc="-1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大小的分配问题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6B45BE10-B487-3248-84E7-3A7F38614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597" y="4647459"/>
                <a:ext cx="10671451" cy="565539"/>
              </a:xfrm>
              <a:prstGeom prst="rect">
                <a:avLst/>
              </a:prstGeom>
              <a:blipFill>
                <a:blip r:embed="rId5"/>
                <a:stretch>
                  <a:fillRect l="-1070" t="-4348" b="-282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19">
            <a:extLst>
              <a:ext uri="{FF2B5EF4-FFF2-40B4-BE49-F238E27FC236}">
                <a16:creationId xmlns:a16="http://schemas.microsoft.com/office/drawing/2014/main" id="{A87D81EE-3A87-D64F-A99E-D54823726218}"/>
              </a:ext>
            </a:extLst>
          </p:cNvPr>
          <p:cNvSpPr txBox="1"/>
          <p:nvPr/>
        </p:nvSpPr>
        <p:spPr>
          <a:xfrm>
            <a:off x="1348100" y="2936878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i="1" spc="-10" dirty="0">
                <a:latin typeface="+mn-ea"/>
              </a:rPr>
              <a:t>如分类任务中保持样本的类别比例类似，类似于统计中的分层采样</a:t>
            </a:r>
            <a:endParaRPr lang="en-US" altLang="zh-CN" sz="2800" i="1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D3A47D7-A5B8-B645-9B91-F6607C880DEF}"/>
                  </a:ext>
                </a:extLst>
              </p:cNvPr>
              <p:cNvSpPr txBox="1"/>
              <p:nvPr/>
            </p:nvSpPr>
            <p:spPr>
              <a:xfrm>
                <a:off x="1520549" y="5212998"/>
                <a:ext cx="10671451" cy="10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i="1" spc="-10" dirty="0">
                    <a:latin typeface="+mn-ea"/>
                  </a:rPr>
                  <a:t>大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i="1" spc="-10" dirty="0">
                    <a:solidFill>
                      <a:srgbClr val="FF0000"/>
                    </a:solidFill>
                    <a:latin typeface="+mn-ea"/>
                  </a:rPr>
                  <a:t>小</a:t>
                </a:r>
                <a:r>
                  <a:rPr lang="zh-CN" altLang="en-US" sz="2800" i="1" spc="-10" dirty="0">
                    <a:latin typeface="+mn-ea"/>
                  </a:rPr>
                  <a:t>，评估结果不够稳定准确；</a:t>
                </a:r>
                <a:endParaRPr lang="en-US" altLang="zh-CN" sz="2800" i="1" spc="-10" dirty="0">
                  <a:latin typeface="+mn-ea"/>
                </a:endParaRPr>
              </a:p>
              <a:p>
                <a:pPr marL="457200" indent="-457200">
                  <a:lnSpc>
                    <a:spcPct val="120000"/>
                  </a:lnSpc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i="1" spc="-10" dirty="0">
                    <a:solidFill>
                      <a:srgbClr val="FF0000"/>
                    </a:solidFill>
                    <a:latin typeface="+mn-ea"/>
                  </a:rPr>
                  <a:t>小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2800" i="1" spc="-10" dirty="0">
                    <a:latin typeface="+mn-ea"/>
                  </a:rPr>
                  <a:t>大，训练出的模型与用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i="1" spc="-10" dirty="0">
                    <a:latin typeface="+mn-ea"/>
                  </a:rPr>
                  <a:t>训练出的模型可能有较大差别</a:t>
                </a:r>
                <a:endParaRPr lang="en-US" altLang="zh-CN" sz="28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19">
                <a:extLst>
                  <a:ext uri="{FF2B5EF4-FFF2-40B4-BE49-F238E27FC236}">
                    <a16:creationId xmlns:a16="http://schemas.microsoft.com/office/drawing/2014/main" id="{BD3A47D7-A5B8-B645-9B91-F6607C88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549" y="5212998"/>
                <a:ext cx="10671451" cy="1081771"/>
              </a:xfrm>
              <a:prstGeom prst="rect">
                <a:avLst/>
              </a:prstGeom>
              <a:blipFill>
                <a:blip r:embed="rId6"/>
                <a:stretch>
                  <a:fillRect l="-1069" t="-2326" b="-162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1873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D025825C-0AD4-4A43-9AC9-139895665C50}"/>
                  </a:ext>
                </a:extLst>
              </p:cNvPr>
              <p:cNvSpPr txBox="1"/>
              <p:nvPr/>
            </p:nvSpPr>
            <p:spPr>
              <a:xfrm>
                <a:off x="160638" y="1254644"/>
                <a:ext cx="6219036" cy="4226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将数据集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划分为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分布尽可能一致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个互斥子集，即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800" b="0" i="1" spc="-1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800" spc="-10" dirty="0">
                    <a:latin typeface="+mn-ea"/>
                  </a:rPr>
                  <a:t>…</a:t>
                </a:r>
                <a:r>
                  <a:rPr lang="en-US" altLang="zh-CN" sz="2800" spc="-1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i="1" spc="-1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∩</m:t>
                    </m:r>
                    <m:sSub>
                      <m:sSub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b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 </m:t>
                    </m:r>
                    <m:d>
                      <m:d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≠</m:t>
                        </m:r>
                        <m:r>
                          <a:rPr lang="en-US" altLang="zh-CN" sz="2800" b="0" i="1" spc="-1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2800" spc="-10" dirty="0">
                    <a:latin typeface="+mn-ea"/>
                  </a:rPr>
                  <a:t>；</a:t>
                </a:r>
                <a:endParaRPr lang="en-US" altLang="zh-CN" sz="28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每次用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个子集的并集作为训练集，余下的子集作为测试集；</a:t>
                </a:r>
                <a:endParaRPr lang="en-US" altLang="zh-CN" sz="28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返回这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个测试结果的均值</a:t>
                </a:r>
                <a:endParaRPr lang="en-US" altLang="zh-CN" sz="28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CN" sz="2800" spc="-10" dirty="0">
                    <a:latin typeface="+mn-ea"/>
                  </a:rPr>
                  <a:t>随机</a:t>
                </a:r>
                <a:r>
                  <a:rPr lang="zh-CN" altLang="en-US" sz="2800" spc="-10" dirty="0">
                    <a:latin typeface="+mn-ea"/>
                  </a:rPr>
                  <a:t>使用不同的划分重复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次</a:t>
                </a:r>
                <a:r>
                  <a:rPr lang="zh-CN" altLang="en-CN" sz="2800" spc="-10" dirty="0">
                    <a:latin typeface="+mn-ea"/>
                  </a:rPr>
                  <a:t>取均值</a:t>
                </a:r>
                <a:endParaRPr lang="en-US" altLang="zh-CN" sz="280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D025825C-0AD4-4A43-9AC9-139895665C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38" y="1254644"/>
                <a:ext cx="6219036" cy="4226606"/>
              </a:xfrm>
              <a:prstGeom prst="rect">
                <a:avLst/>
              </a:prstGeom>
              <a:blipFill>
                <a:blip r:embed="rId3"/>
                <a:stretch>
                  <a:fillRect l="-2444" t="-1497" r="-20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88CCA3C-3282-934B-8F9A-D3B7C961159D}"/>
                  </a:ext>
                </a:extLst>
              </p:cNvPr>
              <p:cNvSpPr txBox="1"/>
              <p:nvPr/>
            </p:nvSpPr>
            <p:spPr>
              <a:xfrm>
                <a:off x="338303" y="722682"/>
                <a:ext cx="10273549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交叉验证法（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cross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en-US" altLang="zh-CN" sz="2800" spc="-10" dirty="0">
                    <a:solidFill>
                      <a:schemeClr val="accent1"/>
                    </a:solidFill>
                    <a:latin typeface="+mn-ea"/>
                  </a:rPr>
                  <a:t>validation</a:t>
                </a:r>
                <a:r>
                  <a:rPr lang="zh-CN" altLang="en-US" sz="2800" spc="-10" dirty="0">
                    <a:solidFill>
                      <a:schemeClr val="accent1"/>
                    </a:solidFill>
                    <a:latin typeface="+mn-ea"/>
                  </a:rPr>
                  <a:t>）</a:t>
                </a:r>
                <a:r>
                  <a:rPr lang="zh-CN" altLang="en-US" sz="2800" spc="-10" dirty="0">
                    <a:latin typeface="+mn-ea"/>
                  </a:rPr>
                  <a:t>，也称为“</a:t>
                </a:r>
                <a14:m>
                  <m:oMath xmlns:m="http://schemas.openxmlformats.org/officeDocument/2006/math">
                    <m:r>
                      <a:rPr lang="en-US" altLang="zh-CN" sz="2800" i="1" spc="-1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2800" spc="-10" dirty="0">
                    <a:solidFill>
                      <a:srgbClr val="C00000"/>
                    </a:solidFill>
                    <a:latin typeface="+mn-ea"/>
                  </a:rPr>
                  <a:t>折交叉验证</a:t>
                </a:r>
                <a:r>
                  <a:rPr lang="zh-CN" altLang="en-US" sz="2800" spc="-10" dirty="0">
                    <a:latin typeface="+mn-ea"/>
                  </a:rPr>
                  <a:t>”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088CCA3C-3282-934B-8F9A-D3B7C96115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03" y="722682"/>
                <a:ext cx="10273549" cy="565539"/>
              </a:xfrm>
              <a:prstGeom prst="rect">
                <a:avLst/>
              </a:prstGeom>
              <a:blipFill>
                <a:blip r:embed="rId4"/>
                <a:stretch>
                  <a:fillRect l="-988" t="-6667"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4: A schematic illustration of K-fold cross-validation for K = 5.... |  Download Scientific Diagram">
            <a:extLst>
              <a:ext uri="{FF2B5EF4-FFF2-40B4-BE49-F238E27FC236}">
                <a16:creationId xmlns:a16="http://schemas.microsoft.com/office/drawing/2014/main" id="{6BF78311-817B-F440-90F4-0F72B490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674" y="1559293"/>
            <a:ext cx="5689515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19">
            <a:extLst>
              <a:ext uri="{FF2B5EF4-FFF2-40B4-BE49-F238E27FC236}">
                <a16:creationId xmlns:a16="http://schemas.microsoft.com/office/drawing/2014/main" id="{7FC824F8-DED3-FB42-8C2E-0DCA2F3B08A6}"/>
              </a:ext>
            </a:extLst>
          </p:cNvPr>
          <p:cNvSpPr txBox="1"/>
          <p:nvPr/>
        </p:nvSpPr>
        <p:spPr>
          <a:xfrm>
            <a:off x="6244182" y="5670545"/>
            <a:ext cx="5854490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spc="-10" dirty="0">
                <a:solidFill>
                  <a:srgbClr val="7030A0"/>
                </a:solidFill>
                <a:latin typeface="+mn-ea"/>
              </a:rPr>
              <a:t>5</a:t>
            </a:r>
            <a:r>
              <a:rPr lang="zh-CN" altLang="en-US" sz="2400" spc="-10" dirty="0">
                <a:solidFill>
                  <a:srgbClr val="7030A0"/>
                </a:solidFill>
                <a:latin typeface="+mn-ea"/>
              </a:rPr>
              <a:t>折交叉验证示意图</a:t>
            </a:r>
            <a:endParaRPr lang="en-US" altLang="zh-CN" sz="2400" spc="-10" dirty="0">
              <a:solidFill>
                <a:srgbClr val="7030A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483B743-4986-8B46-9094-3096A0872786}"/>
                  </a:ext>
                </a:extLst>
              </p:cNvPr>
              <p:cNvSpPr txBox="1"/>
              <p:nvPr/>
            </p:nvSpPr>
            <p:spPr>
              <a:xfrm>
                <a:off x="100478" y="5112655"/>
                <a:ext cx="7166594" cy="565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800" spc="-10" dirty="0">
                    <a:latin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，得到</a:t>
                </a:r>
                <a:r>
                  <a:rPr lang="zh-CN" altLang="en-US" sz="2800" b="1" spc="-10" dirty="0">
                    <a:solidFill>
                      <a:srgbClr val="C00000"/>
                    </a:solidFill>
                    <a:latin typeface="+mn-ea"/>
                  </a:rPr>
                  <a:t>留一法</a:t>
                </a:r>
                <a:r>
                  <a:rPr lang="en-US" altLang="zh-CN" sz="2400" spc="-10" dirty="0">
                    <a:latin typeface="+mn-ea"/>
                  </a:rPr>
                  <a:t>(leave-one-out)</a:t>
                </a:r>
              </a:p>
            </p:txBody>
          </p:sp>
        </mc:Choice>
        <mc:Fallback xmlns="">
          <p:sp>
            <p:nvSpPr>
              <p:cNvPr id="16" name="文本框 119">
                <a:extLst>
                  <a:ext uri="{FF2B5EF4-FFF2-40B4-BE49-F238E27FC236}">
                    <a16:creationId xmlns:a16="http://schemas.microsoft.com/office/drawing/2014/main" id="{A483B743-4986-8B46-9094-3096A08727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78" y="5112655"/>
                <a:ext cx="7166594" cy="565539"/>
              </a:xfrm>
              <a:prstGeom prst="rect">
                <a:avLst/>
              </a:prstGeom>
              <a:blipFill>
                <a:blip r:embed="rId7"/>
                <a:stretch>
                  <a:fillRect l="-1413" t="-4444" b="-311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37AE6679-157F-4047-AE86-A04B0E285440}"/>
                  </a:ext>
                </a:extLst>
              </p:cNvPr>
              <p:cNvSpPr txBox="1"/>
              <p:nvPr/>
            </p:nvSpPr>
            <p:spPr>
              <a:xfrm>
                <a:off x="566961" y="5642099"/>
                <a:ext cx="5812713" cy="5509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600" i="1" spc="-10" dirty="0">
                    <a:latin typeface="+mn-ea"/>
                  </a:rPr>
                  <a:t>评估结果比较准确，</a:t>
                </a:r>
                <a14:m>
                  <m:oMath xmlns:m="http://schemas.openxmlformats.org/officeDocument/2006/math">
                    <m:r>
                      <a:rPr lang="zh-CN" altLang="en-US" sz="24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600" i="1" spc="-10" dirty="0">
                    <a:latin typeface="+mn-ea"/>
                  </a:rPr>
                  <a:t>大时计算开销大</a:t>
                </a:r>
                <a:endParaRPr lang="en-US" altLang="zh-CN" sz="26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9" name="文本框 119">
                <a:extLst>
                  <a:ext uri="{FF2B5EF4-FFF2-40B4-BE49-F238E27FC236}">
                    <a16:creationId xmlns:a16="http://schemas.microsoft.com/office/drawing/2014/main" id="{37AE6679-157F-4047-AE86-A04B0E2854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5642099"/>
                <a:ext cx="5812713" cy="550985"/>
              </a:xfrm>
              <a:prstGeom prst="rect">
                <a:avLst/>
              </a:prstGeom>
              <a:blipFill>
                <a:blip r:embed="rId8"/>
                <a:stretch>
                  <a:fillRect l="-1743" t="-2273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37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3FEFDAAC-575D-1E4F-A4DB-96E673BDDCC6}"/>
                  </a:ext>
                </a:extLst>
              </p:cNvPr>
              <p:cNvSpPr txBox="1"/>
              <p:nvPr/>
            </p:nvSpPr>
            <p:spPr>
              <a:xfrm>
                <a:off x="383179" y="929995"/>
                <a:ext cx="11431832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800" spc="-10" dirty="0">
                    <a:latin typeface="+mn-ea"/>
                  </a:rPr>
                  <a:t>留出法和交叉验证法中训练集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比数据集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小，会引入因</a:t>
                </a:r>
                <a:r>
                  <a:rPr lang="zh-CN" altLang="en-US" sz="2800" spc="-10" dirty="0">
                    <a:solidFill>
                      <a:srgbClr val="7030A0"/>
                    </a:solidFill>
                    <a:latin typeface="+mn-ea"/>
                  </a:rPr>
                  <a:t>训练样本规模不同而导致的偏差</a:t>
                </a:r>
                <a:r>
                  <a:rPr lang="zh-CN" altLang="en-US" sz="2800" spc="-10" dirty="0">
                    <a:latin typeface="+mn-ea"/>
                  </a:rPr>
                  <a:t>；留一法受规模不同的影响小但计算复杂度高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>
          <p:sp>
            <p:nvSpPr>
              <p:cNvPr id="6" name="文本框 119">
                <a:extLst>
                  <a:ext uri="{FF2B5EF4-FFF2-40B4-BE49-F238E27FC236}">
                    <a16:creationId xmlns:a16="http://schemas.microsoft.com/office/drawing/2014/main" id="{3FEFDAAC-575D-1E4F-A4DB-96E673BDD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9" y="929995"/>
                <a:ext cx="11431832" cy="1082604"/>
              </a:xfrm>
              <a:prstGeom prst="rect">
                <a:avLst/>
              </a:prstGeom>
              <a:blipFill>
                <a:blip r:embed="rId3"/>
                <a:stretch>
                  <a:fillRect l="-1110" t="-2326" b="-151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C93E0D0-E750-EA43-92C4-84D152A81E41}"/>
                  </a:ext>
                </a:extLst>
              </p:cNvPr>
              <p:cNvSpPr txBox="1"/>
              <p:nvPr/>
            </p:nvSpPr>
            <p:spPr>
              <a:xfrm>
                <a:off x="760274" y="3706364"/>
                <a:ext cx="10671451" cy="531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ü"/>
                </a:pPr>
                <a:r>
                  <a:rPr lang="zh-CN" altLang="en-CN" sz="2600" spc="-10" dirty="0">
                    <a:latin typeface="+mn-ea"/>
                  </a:rPr>
                  <a:t>有部分</a:t>
                </a:r>
                <a:r>
                  <a:rPr lang="zh-CN" altLang="en-US" sz="2600" spc="-10" dirty="0">
                    <a:latin typeface="+mn-ea"/>
                  </a:rPr>
                  <a:t>样本在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6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600" i="1" spc="-1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600" spc="-10" dirty="0">
                    <a:latin typeface="+mn-ea"/>
                  </a:rPr>
                  <a:t>中重复出现，而另一部分样本不出现</a:t>
                </a:r>
                <a:endParaRPr lang="en-US" altLang="zh-CN" sz="26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119">
                <a:extLst>
                  <a:ext uri="{FF2B5EF4-FFF2-40B4-BE49-F238E27FC236}">
                    <a16:creationId xmlns:a16="http://schemas.microsoft.com/office/drawing/2014/main" id="{FC93E0D0-E750-EA43-92C4-84D152A81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74" y="3706364"/>
                <a:ext cx="10671451" cy="531749"/>
              </a:xfrm>
              <a:prstGeom prst="rect">
                <a:avLst/>
              </a:prstGeom>
              <a:blipFill>
                <a:blip r:embed="rId4"/>
                <a:stretch>
                  <a:fillRect l="-951" t="-2326" b="-279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C97E5AC-98B9-9D42-AC36-E6B43EA74707}"/>
                  </a:ext>
                </a:extLst>
              </p:cNvPr>
              <p:cNvSpPr txBox="1"/>
              <p:nvPr/>
            </p:nvSpPr>
            <p:spPr>
              <a:xfrm>
                <a:off x="1051318" y="4078170"/>
                <a:ext cx="11140682" cy="7445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600" i="1" spc="-10" dirty="0">
                    <a:latin typeface="+mn-ea"/>
                  </a:rPr>
                  <a:t>始终不出现的概率为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60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(1−</m:t>
                        </m:r>
                        <m:f>
                          <m:fPr>
                            <m:ctrlP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2600" i="1" spc="-10" dirty="0">
                    <a:latin typeface="+mn-ea"/>
                  </a:rPr>
                  <a:t>，其极限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600" i="1" spc="-1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600" i="1" spc="-1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600" i="0" spc="-1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  <m:t>(1−</m:t>
                            </m:r>
                            <m:f>
                              <m:fPr>
                                <m:ctrlPr>
                                  <a:rPr lang="en-US" altLang="zh-CN" sz="2600" i="1" spc="-1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600" i="1" spc="-1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600" i="1" spc="-1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den>
                            </m:f>
                            <m: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600" i="1" spc="-1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</m:sSup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600" b="0" i="1" spc="-10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den>
                        </m:f>
                        <m:r>
                          <a:rPr lang="en-US" altLang="zh-CN" sz="2600" b="0" i="1" spc="-1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en-US" altLang="zh-CN" sz="2600" b="0" i="1" spc="-1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0.368</m:t>
                        </m:r>
                      </m:e>
                    </m:func>
                  </m:oMath>
                </a14:m>
                <a:endParaRPr lang="en-US" altLang="zh-CN" sz="2600" i="1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5C97E5AC-98B9-9D42-AC36-E6B43EA747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318" y="4078170"/>
                <a:ext cx="11140682" cy="744563"/>
              </a:xfrm>
              <a:prstGeom prst="rect">
                <a:avLst/>
              </a:prstGeom>
              <a:blipFill>
                <a:blip r:embed="rId5"/>
                <a:stretch>
                  <a:fillRect l="-910" b="-847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119">
            <a:extLst>
              <a:ext uri="{FF2B5EF4-FFF2-40B4-BE49-F238E27FC236}">
                <a16:creationId xmlns:a16="http://schemas.microsoft.com/office/drawing/2014/main" id="{FA5650A9-8B08-3A44-97AF-BF61A9673398}"/>
              </a:ext>
            </a:extLst>
          </p:cNvPr>
          <p:cNvSpPr txBox="1"/>
          <p:nvPr/>
        </p:nvSpPr>
        <p:spPr>
          <a:xfrm>
            <a:off x="383179" y="2052251"/>
            <a:ext cx="10671451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自助法（</a:t>
            </a:r>
            <a:r>
              <a:rPr lang="en-US" altLang="zh-CN" sz="2800" spc="-10" dirty="0">
                <a:solidFill>
                  <a:schemeClr val="accent1"/>
                </a:solidFill>
                <a:latin typeface="+mn-ea"/>
              </a:rPr>
              <a:t>bootstrapping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FDB77A30-04A1-9541-9AFD-4BAFECB45408}"/>
                  </a:ext>
                </a:extLst>
              </p:cNvPr>
              <p:cNvSpPr txBox="1"/>
              <p:nvPr/>
            </p:nvSpPr>
            <p:spPr>
              <a:xfrm>
                <a:off x="383179" y="2660564"/>
                <a:ext cx="11636376" cy="1081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CN" sz="2800" spc="-10" dirty="0">
                    <a:latin typeface="+mn-ea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2800" b="0" i="1" spc="-1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个样本的数据集</a:t>
                </a:r>
                <a14:m>
                  <m:oMath xmlns:m="http://schemas.openxmlformats.org/officeDocument/2006/math">
                    <m:r>
                      <a:rPr lang="zh-CN" altLang="en-US" sz="2800" i="1" spc="-10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，</a:t>
                </a:r>
                <a:r>
                  <a:rPr lang="zh-CN" altLang="en-CN" sz="2800" spc="-10" dirty="0">
                    <a:solidFill>
                      <a:srgbClr val="C00000"/>
                    </a:solidFill>
                    <a:latin typeface="+mn-ea"/>
                  </a:rPr>
                  <a:t>有放回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+mn-ea"/>
                  </a:rPr>
                  <a:t>地采样</a:t>
                </a:r>
                <a:r>
                  <a:rPr lang="zh-CN" altLang="en-US" sz="2800" spc="-10" dirty="0">
                    <a:latin typeface="+mn-ea"/>
                  </a:rPr>
                  <a:t>得到包含</a:t>
                </a:r>
                <a14:m>
                  <m:oMath xmlns:m="http://schemas.openxmlformats.org/officeDocument/2006/math">
                    <m:r>
                      <a:rPr lang="en-US" altLang="zh-CN" sz="2800" i="1" spc="-1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个样本的数据集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sz="2800" b="0" spc="-10" dirty="0">
                  <a:latin typeface="+mn-ea"/>
                </a:endParaRPr>
              </a:p>
              <a:p>
                <a:pPr marL="514350" indent="-514350">
                  <a:lnSpc>
                    <a:spcPct val="120000"/>
                  </a:lnSpc>
                  <a:buFont typeface="+mj-lt"/>
                  <a:buAutoNum type="arabicPeriod"/>
                </a:pPr>
                <a:r>
                  <a:rPr lang="zh-CN" altLang="en-US" sz="2800" spc="-10" dirty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作为训练集，</a:t>
                </a:r>
                <a:r>
                  <a:rPr lang="en-US" altLang="zh-CN" sz="2800" spc="-1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pc="-1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  <m:r>
                          <a:rPr lang="en-US" altLang="zh-CN" sz="2800" b="0" i="1" spc="-10" smtClean="0">
                            <a:latin typeface="Cambria Math" panose="02040503050406030204" pitchFamily="18" charset="0"/>
                          </a:rPr>
                          <m:t>\</m:t>
                        </m:r>
                        <m:r>
                          <a:rPr lang="zh-CN" altLang="en-US" sz="2800" i="1" spc="-10">
                            <a:latin typeface="Cambria Math" panose="02040503050406030204" pitchFamily="18" charset="0"/>
                          </a:rPr>
                          <m:t>𝒟</m:t>
                        </m:r>
                      </m:e>
                      <m:sup>
                        <m:r>
                          <a:rPr lang="en-US" altLang="zh-CN" sz="2800" i="1" spc="-1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800" spc="-10" dirty="0">
                    <a:latin typeface="+mn-ea"/>
                  </a:rPr>
                  <a:t>用作测试集</a:t>
                </a:r>
                <a:endParaRPr lang="en-US" altLang="zh-CN" sz="2800" spc="-10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119">
                <a:extLst>
                  <a:ext uri="{FF2B5EF4-FFF2-40B4-BE49-F238E27FC236}">
                    <a16:creationId xmlns:a16="http://schemas.microsoft.com/office/drawing/2014/main" id="{FDB77A30-04A1-9541-9AFD-4BAFECB45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79" y="2660564"/>
                <a:ext cx="11636376" cy="1081771"/>
              </a:xfrm>
              <a:prstGeom prst="rect">
                <a:avLst/>
              </a:prstGeom>
              <a:blipFill>
                <a:blip r:embed="rId6"/>
                <a:stretch>
                  <a:fillRect l="-1309" t="-6977" b="-1744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19">
            <a:extLst>
              <a:ext uri="{FF2B5EF4-FFF2-40B4-BE49-F238E27FC236}">
                <a16:creationId xmlns:a16="http://schemas.microsoft.com/office/drawing/2014/main" id="{97A0ABDA-7BF8-9846-8CC3-91EAAA48BF7F}"/>
              </a:ext>
            </a:extLst>
          </p:cNvPr>
          <p:cNvSpPr txBox="1"/>
          <p:nvPr/>
        </p:nvSpPr>
        <p:spPr>
          <a:xfrm>
            <a:off x="760274" y="4811298"/>
            <a:ext cx="10671451" cy="53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600" spc="-10" dirty="0">
                <a:latin typeface="+mn-ea"/>
              </a:rPr>
              <a:t>在数据集小，难以划分训练集和</a:t>
            </a:r>
            <a:r>
              <a:rPr lang="zh-CN" altLang="en-CN" sz="2600" spc="-10" dirty="0">
                <a:latin typeface="+mn-ea"/>
              </a:rPr>
              <a:t>测试集</a:t>
            </a:r>
            <a:r>
              <a:rPr lang="zh-CN" altLang="en-US" sz="2600" spc="-10" dirty="0">
                <a:latin typeface="+mn-ea"/>
              </a:rPr>
              <a:t>有用</a:t>
            </a:r>
            <a:endParaRPr lang="en-US" altLang="zh-CN" sz="2600" spc="-10" dirty="0">
              <a:latin typeface="+mn-ea"/>
            </a:endParaRPr>
          </a:p>
        </p:txBody>
      </p:sp>
      <p:sp>
        <p:nvSpPr>
          <p:cNvPr id="14" name="文本框 119">
            <a:extLst>
              <a:ext uri="{FF2B5EF4-FFF2-40B4-BE49-F238E27FC236}">
                <a16:creationId xmlns:a16="http://schemas.microsoft.com/office/drawing/2014/main" id="{148C3F29-D0E0-4C46-A0CA-A86DB9E9235F}"/>
              </a:ext>
            </a:extLst>
          </p:cNvPr>
          <p:cNvSpPr txBox="1"/>
          <p:nvPr/>
        </p:nvSpPr>
        <p:spPr>
          <a:xfrm>
            <a:off x="760273" y="5350777"/>
            <a:ext cx="11054738" cy="1011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US" sz="2600" spc="-10" dirty="0">
                <a:latin typeface="+mn-ea"/>
              </a:rPr>
              <a:t>改变了初始数据集的分布，引入估计偏差，数据量足够时，留出法和交叉验证法更常用</a:t>
            </a:r>
            <a:endParaRPr lang="en-US" altLang="zh-CN" sz="26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0296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BDF7BF-CBD4-43F6-964B-23DBB692225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6961" y="265803"/>
            <a:ext cx="7440283" cy="426497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4000" dirty="0"/>
              <a:t>1</a:t>
            </a:r>
            <a:r>
              <a:rPr lang="zh-CN" altLang="en-US" sz="4000" dirty="0"/>
              <a:t>、</a:t>
            </a:r>
            <a:r>
              <a:rPr lang="zh-CN" altLang="en-US" sz="40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</a:p>
        </p:txBody>
      </p:sp>
      <p:sp>
        <p:nvSpPr>
          <p:cNvPr id="18" name="文本框 119">
            <a:extLst>
              <a:ext uri="{FF2B5EF4-FFF2-40B4-BE49-F238E27FC236}">
                <a16:creationId xmlns:a16="http://schemas.microsoft.com/office/drawing/2014/main" id="{CD129790-3DE1-FC40-B89C-5BFA109DAAF7}"/>
              </a:ext>
            </a:extLst>
          </p:cNvPr>
          <p:cNvSpPr txBox="1"/>
          <p:nvPr/>
        </p:nvSpPr>
        <p:spPr>
          <a:xfrm>
            <a:off x="566961" y="969238"/>
            <a:ext cx="11403926" cy="63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3200" spc="-10" dirty="0">
                <a:latin typeface="+mn-ea"/>
              </a:rPr>
              <a:t>调参与最终模型</a:t>
            </a:r>
            <a:endParaRPr lang="en-US" altLang="zh-CN" sz="3200" spc="-10" dirty="0">
              <a:latin typeface="+mn-ea"/>
            </a:endParaRPr>
          </a:p>
        </p:txBody>
      </p:sp>
      <p:sp>
        <p:nvSpPr>
          <p:cNvPr id="12" name="AutoShape 4" descr="[公式]">
            <a:extLst>
              <a:ext uri="{FF2B5EF4-FFF2-40B4-BE49-F238E27FC236}">
                <a16:creationId xmlns:a16="http://schemas.microsoft.com/office/drawing/2014/main" id="{0490F425-1971-9143-BD3F-2229ABF2525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32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CN"/>
          </a:p>
        </p:txBody>
      </p:sp>
      <p:sp>
        <p:nvSpPr>
          <p:cNvPr id="5" name="文本框 119">
            <a:extLst>
              <a:ext uri="{FF2B5EF4-FFF2-40B4-BE49-F238E27FC236}">
                <a16:creationId xmlns:a16="http://schemas.microsoft.com/office/drawing/2014/main" id="{7CE57A9D-E113-EE4C-AFBE-1708C65BE759}"/>
              </a:ext>
            </a:extLst>
          </p:cNvPr>
          <p:cNvSpPr txBox="1"/>
          <p:nvPr/>
        </p:nvSpPr>
        <p:spPr>
          <a:xfrm>
            <a:off x="566961" y="1794734"/>
            <a:ext cx="11625039" cy="10826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学习算法的参数配置不同，会导致模型的性能有显著差别。</a:t>
            </a:r>
            <a:endParaRPr lang="en-US" altLang="zh-CN" sz="2800" spc="-10" dirty="0">
              <a:latin typeface="+mn-ea"/>
            </a:endParaRPr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endParaRPr lang="en-US" altLang="zh-CN" sz="28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E5D381A3-0490-8740-BFE3-1B4AF2E5E013}"/>
              </a:ext>
            </a:extLst>
          </p:cNvPr>
          <p:cNvSpPr txBox="1"/>
          <p:nvPr/>
        </p:nvSpPr>
        <p:spPr>
          <a:xfrm>
            <a:off x="986055" y="3473634"/>
            <a:ext cx="10984832" cy="565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ü"/>
            </a:pPr>
            <a:r>
              <a:rPr lang="zh-CN" altLang="en-CN" sz="2800" spc="-10" dirty="0">
                <a:latin typeface="+mn-ea"/>
              </a:rPr>
              <a:t>对每个</a:t>
            </a:r>
            <a:r>
              <a:rPr lang="zh-CN" altLang="en-US" sz="2800" spc="-10" dirty="0">
                <a:latin typeface="+mn-ea"/>
              </a:rPr>
              <a:t>参数选定一个</a:t>
            </a:r>
            <a:r>
              <a:rPr lang="zh-CN" altLang="en-US" sz="2800" spc="-10" dirty="0">
                <a:solidFill>
                  <a:schemeClr val="accent1"/>
                </a:solidFill>
                <a:latin typeface="+mn-ea"/>
              </a:rPr>
              <a:t>范围</a:t>
            </a:r>
            <a:r>
              <a:rPr lang="zh-CN" altLang="en-US" sz="2800" spc="-10" dirty="0">
                <a:latin typeface="+mn-ea"/>
              </a:rPr>
              <a:t>和</a:t>
            </a:r>
            <a:r>
              <a:rPr lang="zh-CN" altLang="en-CN" sz="2800" spc="-10" dirty="0">
                <a:solidFill>
                  <a:schemeClr val="accent1"/>
                </a:solidFill>
                <a:latin typeface="+mn-ea"/>
              </a:rPr>
              <a:t>变化步长</a:t>
            </a:r>
            <a:endParaRPr lang="en-US" altLang="zh-CN" sz="2800" spc="-10" dirty="0">
              <a:solidFill>
                <a:schemeClr val="accent1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5121C01-5B6E-DA4A-9180-E5A8AA85C1E4}"/>
                  </a:ext>
                </a:extLst>
              </p:cNvPr>
              <p:cNvSpPr txBox="1"/>
              <p:nvPr/>
            </p:nvSpPr>
            <p:spPr>
              <a:xfrm>
                <a:off x="566961" y="4403558"/>
                <a:ext cx="11236018" cy="1082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zh-CN" altLang="en-US" sz="2800" spc="-10" dirty="0">
                    <a:latin typeface="+mn-ea"/>
                  </a:rPr>
                  <a:t>模型评估与选择过程只用了部分数据进行训练，在学习算法和参数配置完成后，应使用数据集</a:t>
                </a:r>
                <a14:m>
                  <m:oMath xmlns:m="http://schemas.openxmlformats.org/officeDocument/2006/math">
                    <m:r>
                      <a:rPr lang="zh-CN" altLang="en-US" sz="2800" i="1" spc="-1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zh-CN" altLang="en-US" sz="2800" spc="-10" dirty="0">
                    <a:latin typeface="+mn-ea"/>
                  </a:rPr>
                  <a:t>对模型进行重新训练，得到</a:t>
                </a:r>
                <a:r>
                  <a:rPr lang="zh-CN" altLang="en-US" sz="2800" spc="-10" dirty="0">
                    <a:solidFill>
                      <a:srgbClr val="C00000"/>
                    </a:solidFill>
                    <a:latin typeface="+mn-ea"/>
                  </a:rPr>
                  <a:t>最终模型</a:t>
                </a:r>
                <a:endParaRPr lang="en-US" altLang="zh-CN" sz="2800" spc="-10" dirty="0">
                  <a:solidFill>
                    <a:srgbClr val="C0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文本框 119">
                <a:extLst>
                  <a:ext uri="{FF2B5EF4-FFF2-40B4-BE49-F238E27FC236}">
                    <a16:creationId xmlns:a16="http://schemas.microsoft.com/office/drawing/2014/main" id="{45121C01-5B6E-DA4A-9180-E5A8AA85C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961" y="4403558"/>
                <a:ext cx="11236018" cy="1082604"/>
              </a:xfrm>
              <a:prstGeom prst="rect">
                <a:avLst/>
              </a:prstGeom>
              <a:blipFill>
                <a:blip r:embed="rId3"/>
                <a:stretch>
                  <a:fillRect l="-903" t="-2299" b="-149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60D41AE9-AA36-5243-AA9B-88BE883F0648}"/>
              </a:ext>
            </a:extLst>
          </p:cNvPr>
          <p:cNvSpPr txBox="1"/>
          <p:nvPr/>
        </p:nvSpPr>
        <p:spPr>
          <a:xfrm>
            <a:off x="566961" y="2908095"/>
            <a:ext cx="10984832" cy="565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§"/>
            </a:pPr>
            <a:r>
              <a:rPr lang="zh-CN" altLang="en-US" sz="2800" spc="-10" dirty="0">
                <a:latin typeface="+mn-ea"/>
              </a:rPr>
              <a:t>进行模型选择时，除了选择学习算法，还需进行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参数调节</a:t>
            </a:r>
            <a:r>
              <a:rPr lang="zh-CN" altLang="en-US" sz="2800" spc="-10" dirty="0">
                <a:latin typeface="+mn-ea"/>
              </a:rPr>
              <a:t>（</a:t>
            </a:r>
            <a:r>
              <a:rPr lang="zh-CN" altLang="en-US" sz="2800" spc="-10" dirty="0">
                <a:solidFill>
                  <a:srgbClr val="C00000"/>
                </a:solidFill>
                <a:latin typeface="+mn-ea"/>
              </a:rPr>
              <a:t>调参</a:t>
            </a:r>
            <a:r>
              <a:rPr lang="zh-CN" altLang="en-US" sz="2800" spc="-10" dirty="0">
                <a:latin typeface="+mn-ea"/>
              </a:rPr>
              <a:t>）</a:t>
            </a:r>
            <a:endParaRPr lang="en-US" altLang="zh-CN" sz="28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60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47062</TotalTime>
  <Words>4254</Words>
  <Application>Microsoft Macintosh PowerPoint</Application>
  <PresentationFormat>Widescreen</PresentationFormat>
  <Paragraphs>449</Paragraphs>
  <Slides>45</Slides>
  <Notes>45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61" baseType="lpstr">
      <vt:lpstr>等线</vt:lpstr>
      <vt:lpstr>Microsoft YaHei</vt:lpstr>
      <vt:lpstr>Microsoft YaHei</vt:lpstr>
      <vt:lpstr>方正大黑简体</vt:lpstr>
      <vt:lpstr>Arial</vt:lpstr>
      <vt:lpstr>Calibri</vt:lpstr>
      <vt:lpstr>Cambria Math</vt:lpstr>
      <vt:lpstr>Century Gothic</vt:lpstr>
      <vt:lpstr>Courier New</vt:lpstr>
      <vt:lpstr>Eras Bold ITC</vt:lpstr>
      <vt:lpstr>Impact</vt:lpstr>
      <vt:lpstr>Segoe UI</vt:lpstr>
      <vt:lpstr>Segoe UI Light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1638</cp:revision>
  <dcterms:created xsi:type="dcterms:W3CDTF">2018-12-23T08:46:10Z</dcterms:created>
  <dcterms:modified xsi:type="dcterms:W3CDTF">2022-11-08T03:33:02Z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